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60" r:id="rId5"/>
  </p:sldMasterIdLst>
  <p:notesMasterIdLst>
    <p:notesMasterId r:id="rId28"/>
  </p:notesMasterIdLst>
  <p:sldIdLst>
    <p:sldId id="425" r:id="rId6"/>
    <p:sldId id="416" r:id="rId7"/>
    <p:sldId id="419" r:id="rId8"/>
    <p:sldId id="420" r:id="rId9"/>
    <p:sldId id="421" r:id="rId10"/>
    <p:sldId id="440" r:id="rId11"/>
    <p:sldId id="441" r:id="rId12"/>
    <p:sldId id="442" r:id="rId13"/>
    <p:sldId id="428" r:id="rId14"/>
    <p:sldId id="444" r:id="rId15"/>
    <p:sldId id="443" r:id="rId16"/>
    <p:sldId id="431" r:id="rId17"/>
    <p:sldId id="433" r:id="rId18"/>
    <p:sldId id="434" r:id="rId19"/>
    <p:sldId id="435" r:id="rId20"/>
    <p:sldId id="437" r:id="rId21"/>
    <p:sldId id="438" r:id="rId22"/>
    <p:sldId id="439" r:id="rId23"/>
    <p:sldId id="445" r:id="rId24"/>
    <p:sldId id="446" r:id="rId25"/>
    <p:sldId id="447" r:id="rId26"/>
    <p:sldId id="423"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3F98073A-5D88-43C4-886D-4AABFED65C2A}"/>
    <pc:docChg chg="custSel delSld modSld">
      <pc:chgData name="Pascalle Cup" userId="acdf420d-3d1b-463e-9173-44ff0cd1b36a" providerId="ADAL" clId="{3F98073A-5D88-43C4-886D-4AABFED65C2A}" dt="2020-12-07T14:29:29.833" v="610" actId="47"/>
      <pc:docMkLst>
        <pc:docMk/>
      </pc:docMkLst>
      <pc:sldChg chg="del">
        <pc:chgData name="Pascalle Cup" userId="acdf420d-3d1b-463e-9173-44ff0cd1b36a" providerId="ADAL" clId="{3F98073A-5D88-43C4-886D-4AABFED65C2A}" dt="2020-12-07T14:21:03.304" v="0" actId="47"/>
        <pc:sldMkLst>
          <pc:docMk/>
          <pc:sldMk cId="3889806974" sldId="415"/>
        </pc:sldMkLst>
      </pc:sldChg>
      <pc:sldChg chg="delSp modSp mod">
        <pc:chgData name="Pascalle Cup" userId="acdf420d-3d1b-463e-9173-44ff0cd1b36a" providerId="ADAL" clId="{3F98073A-5D88-43C4-886D-4AABFED65C2A}" dt="2020-12-07T14:22:37.921" v="65" actId="1076"/>
        <pc:sldMkLst>
          <pc:docMk/>
          <pc:sldMk cId="3549053395" sldId="419"/>
        </pc:sldMkLst>
        <pc:spChg chg="mod">
          <ac:chgData name="Pascalle Cup" userId="acdf420d-3d1b-463e-9173-44ff0cd1b36a" providerId="ADAL" clId="{3F98073A-5D88-43C4-886D-4AABFED65C2A}" dt="2020-12-07T14:22:37.921" v="65" actId="1076"/>
          <ac:spMkLst>
            <pc:docMk/>
            <pc:sldMk cId="3549053395" sldId="419"/>
            <ac:spMk id="7" creationId="{FF020F6F-D36B-4415-86BB-B00514515F47}"/>
          </ac:spMkLst>
        </pc:spChg>
        <pc:spChg chg="del">
          <ac:chgData name="Pascalle Cup" userId="acdf420d-3d1b-463e-9173-44ff0cd1b36a" providerId="ADAL" clId="{3F98073A-5D88-43C4-886D-4AABFED65C2A}" dt="2020-12-07T14:22:04.674" v="54" actId="478"/>
          <ac:spMkLst>
            <pc:docMk/>
            <pc:sldMk cId="3549053395" sldId="419"/>
            <ac:spMk id="8" creationId="{61E6650B-7E40-4A2E-AB27-73A6BCEBDA38}"/>
          </ac:spMkLst>
        </pc:spChg>
        <pc:spChg chg="mod">
          <ac:chgData name="Pascalle Cup" userId="acdf420d-3d1b-463e-9173-44ff0cd1b36a" providerId="ADAL" clId="{3F98073A-5D88-43C4-886D-4AABFED65C2A}" dt="2020-12-07T14:22:35.611" v="64" actId="403"/>
          <ac:spMkLst>
            <pc:docMk/>
            <pc:sldMk cId="3549053395" sldId="419"/>
            <ac:spMk id="9" creationId="{CA14AEF1-BA0B-4962-A73B-545B6AC756BC}"/>
          </ac:spMkLst>
        </pc:spChg>
      </pc:sldChg>
      <pc:sldChg chg="delSp modSp mod">
        <pc:chgData name="Pascalle Cup" userId="acdf420d-3d1b-463e-9173-44ff0cd1b36a" providerId="ADAL" clId="{3F98073A-5D88-43C4-886D-4AABFED65C2A}" dt="2020-12-07T14:23:26" v="244" actId="1076"/>
        <pc:sldMkLst>
          <pc:docMk/>
          <pc:sldMk cId="3514665281" sldId="420"/>
        </pc:sldMkLst>
        <pc:spChg chg="del mod">
          <ac:chgData name="Pascalle Cup" userId="acdf420d-3d1b-463e-9173-44ff0cd1b36a" providerId="ADAL" clId="{3F98073A-5D88-43C4-886D-4AABFED65C2A}" dt="2020-12-07T14:22:45.031" v="67" actId="478"/>
          <ac:spMkLst>
            <pc:docMk/>
            <pc:sldMk cId="3514665281" sldId="420"/>
            <ac:spMk id="2" creationId="{2CB66C40-6EDB-4CA9-8EA9-56A6F107EE9A}"/>
          </ac:spMkLst>
        </pc:spChg>
        <pc:spChg chg="mod">
          <ac:chgData name="Pascalle Cup" userId="acdf420d-3d1b-463e-9173-44ff0cd1b36a" providerId="ADAL" clId="{3F98073A-5D88-43C4-886D-4AABFED65C2A}" dt="2020-12-07T14:23:22.602" v="243" actId="14100"/>
          <ac:spMkLst>
            <pc:docMk/>
            <pc:sldMk cId="3514665281" sldId="420"/>
            <ac:spMk id="3" creationId="{FCD7481B-4556-470A-9F4D-BAA35DEF2642}"/>
          </ac:spMkLst>
        </pc:spChg>
        <pc:spChg chg="mod">
          <ac:chgData name="Pascalle Cup" userId="acdf420d-3d1b-463e-9173-44ff0cd1b36a" providerId="ADAL" clId="{3F98073A-5D88-43C4-886D-4AABFED65C2A}" dt="2020-12-07T14:23:26" v="244" actId="1076"/>
          <ac:spMkLst>
            <pc:docMk/>
            <pc:sldMk cId="3514665281" sldId="420"/>
            <ac:spMk id="7" creationId="{BF74193A-8E94-4255-8389-81BB145C41BD}"/>
          </ac:spMkLst>
        </pc:spChg>
      </pc:sldChg>
      <pc:sldChg chg="addSp delSp modSp mod">
        <pc:chgData name="Pascalle Cup" userId="acdf420d-3d1b-463e-9173-44ff0cd1b36a" providerId="ADAL" clId="{3F98073A-5D88-43C4-886D-4AABFED65C2A}" dt="2020-12-07T14:27:21.686" v="609" actId="20577"/>
        <pc:sldMkLst>
          <pc:docMk/>
          <pc:sldMk cId="3550929855" sldId="421"/>
        </pc:sldMkLst>
        <pc:spChg chg="del">
          <ac:chgData name="Pascalle Cup" userId="acdf420d-3d1b-463e-9173-44ff0cd1b36a" providerId="ADAL" clId="{3F98073A-5D88-43C4-886D-4AABFED65C2A}" dt="2020-12-07T14:23:42.007" v="246" actId="478"/>
          <ac:spMkLst>
            <pc:docMk/>
            <pc:sldMk cId="3550929855" sldId="421"/>
            <ac:spMk id="5" creationId="{E35426D9-A8DC-41E3-955A-B39D88551D84}"/>
          </ac:spMkLst>
        </pc:spChg>
        <pc:spChg chg="del">
          <ac:chgData name="Pascalle Cup" userId="acdf420d-3d1b-463e-9173-44ff0cd1b36a" providerId="ADAL" clId="{3F98073A-5D88-43C4-886D-4AABFED65C2A}" dt="2020-12-07T14:23:36.058" v="245" actId="478"/>
          <ac:spMkLst>
            <pc:docMk/>
            <pc:sldMk cId="3550929855" sldId="421"/>
            <ac:spMk id="6" creationId="{F06675B9-92C6-4BB3-8A2C-A024726F2B7B}"/>
          </ac:spMkLst>
        </pc:spChg>
        <pc:spChg chg="mod">
          <ac:chgData name="Pascalle Cup" userId="acdf420d-3d1b-463e-9173-44ff0cd1b36a" providerId="ADAL" clId="{3F98073A-5D88-43C4-886D-4AABFED65C2A}" dt="2020-12-07T14:23:55.798" v="299" actId="6549"/>
          <ac:spMkLst>
            <pc:docMk/>
            <pc:sldMk cId="3550929855" sldId="421"/>
            <ac:spMk id="7" creationId="{46B55676-C29A-4781-B254-DCF662B12928}"/>
          </ac:spMkLst>
        </pc:spChg>
        <pc:spChg chg="add mod">
          <ac:chgData name="Pascalle Cup" userId="acdf420d-3d1b-463e-9173-44ff0cd1b36a" providerId="ADAL" clId="{3F98073A-5D88-43C4-886D-4AABFED65C2A}" dt="2020-12-07T14:27:21.686" v="609" actId="20577"/>
          <ac:spMkLst>
            <pc:docMk/>
            <pc:sldMk cId="3550929855" sldId="421"/>
            <ac:spMk id="8" creationId="{6EA3A2BE-4ED8-4410-92BE-F76F50333A9C}"/>
          </ac:spMkLst>
        </pc:spChg>
      </pc:sldChg>
      <pc:sldChg chg="del">
        <pc:chgData name="Pascalle Cup" userId="acdf420d-3d1b-463e-9173-44ff0cd1b36a" providerId="ADAL" clId="{3F98073A-5D88-43C4-886D-4AABFED65C2A}" dt="2020-12-07T14:29:29.833" v="610" actId="47"/>
        <pc:sldMkLst>
          <pc:docMk/>
          <pc:sldMk cId="1471293839" sldId="422"/>
        </pc:sldMkLst>
      </pc:sldChg>
      <pc:sldChg chg="modSp mod">
        <pc:chgData name="Pascalle Cup" userId="acdf420d-3d1b-463e-9173-44ff0cd1b36a" providerId="ADAL" clId="{3F98073A-5D88-43C4-886D-4AABFED65C2A}" dt="2020-12-07T14:21:59.090" v="53" actId="20577"/>
        <pc:sldMkLst>
          <pc:docMk/>
          <pc:sldMk cId="1655471661" sldId="425"/>
        </pc:sldMkLst>
        <pc:spChg chg="mod">
          <ac:chgData name="Pascalle Cup" userId="acdf420d-3d1b-463e-9173-44ff0cd1b36a" providerId="ADAL" clId="{3F98073A-5D88-43C4-886D-4AABFED65C2A}" dt="2020-12-07T14:21:59.090" v="53" actId="20577"/>
          <ac:spMkLst>
            <pc:docMk/>
            <pc:sldMk cId="1655471661" sldId="425"/>
            <ac:spMk id="3" creationId="{AE9AD3B1-C362-4953-9A1E-46C3B319F5A8}"/>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BE6D8-F78E-4729-86A8-ADB71334DE0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44E5A4A-46FE-45BE-A40A-BE60C28D346E}">
      <dgm:prSet/>
      <dgm:spPr/>
      <dgm:t>
        <a:bodyPr/>
        <a:lstStyle/>
        <a:p>
          <a:r>
            <a:rPr lang="nl-NL"/>
            <a:t>Wat is armoede?</a:t>
          </a:r>
          <a:endParaRPr lang="en-US"/>
        </a:p>
      </dgm:t>
    </dgm:pt>
    <dgm:pt modelId="{8434C199-C9E7-4D96-AAFD-8127A344F44D}" type="parTrans" cxnId="{C23237CA-4CFE-4DFC-AFF6-AB2C98BB5FE3}">
      <dgm:prSet/>
      <dgm:spPr/>
      <dgm:t>
        <a:bodyPr/>
        <a:lstStyle/>
        <a:p>
          <a:endParaRPr lang="en-US"/>
        </a:p>
      </dgm:t>
    </dgm:pt>
    <dgm:pt modelId="{A65CE0E3-9081-4D6F-88CA-9B8CE54A4F98}" type="sibTrans" cxnId="{C23237CA-4CFE-4DFC-AFF6-AB2C98BB5FE3}">
      <dgm:prSet/>
      <dgm:spPr/>
      <dgm:t>
        <a:bodyPr/>
        <a:lstStyle/>
        <a:p>
          <a:endParaRPr lang="en-US"/>
        </a:p>
      </dgm:t>
    </dgm:pt>
    <dgm:pt modelId="{6B2E3DAB-A6B5-4198-89FA-7DDEFFA19DE1}">
      <dgm:prSet/>
      <dgm:spPr/>
      <dgm:t>
        <a:bodyPr/>
        <a:lstStyle/>
        <a:p>
          <a:r>
            <a:rPr lang="nl-NL"/>
            <a:t>Armoede in Nederland</a:t>
          </a:r>
          <a:endParaRPr lang="en-US"/>
        </a:p>
      </dgm:t>
    </dgm:pt>
    <dgm:pt modelId="{B2AC9E0B-C390-4D7B-BACC-F0ABBF6183BB}" type="parTrans" cxnId="{5C65557F-41EB-4023-B24D-2E86B2988DD6}">
      <dgm:prSet/>
      <dgm:spPr/>
      <dgm:t>
        <a:bodyPr/>
        <a:lstStyle/>
        <a:p>
          <a:endParaRPr lang="en-US"/>
        </a:p>
      </dgm:t>
    </dgm:pt>
    <dgm:pt modelId="{4BEFB78D-6EBA-45A2-887C-87A6C95D37F1}" type="sibTrans" cxnId="{5C65557F-41EB-4023-B24D-2E86B2988DD6}">
      <dgm:prSet/>
      <dgm:spPr/>
      <dgm:t>
        <a:bodyPr/>
        <a:lstStyle/>
        <a:p>
          <a:endParaRPr lang="en-US"/>
        </a:p>
      </dgm:t>
    </dgm:pt>
    <dgm:pt modelId="{9FD9727E-FAF8-4EB0-B01A-9C178988475B}">
      <dgm:prSet/>
      <dgm:spPr/>
      <dgm:t>
        <a:bodyPr/>
        <a:lstStyle/>
        <a:p>
          <a:r>
            <a:rPr lang="nl-NL"/>
            <a:t>2,5 miljoen onder de armoedegrens…</a:t>
          </a:r>
          <a:endParaRPr lang="en-US"/>
        </a:p>
      </dgm:t>
    </dgm:pt>
    <dgm:pt modelId="{946C6572-0D8B-4EEA-882B-E00CB166D8D6}" type="parTrans" cxnId="{61D31403-EBE1-4099-AC51-8ED9CB3F8FA6}">
      <dgm:prSet/>
      <dgm:spPr/>
      <dgm:t>
        <a:bodyPr/>
        <a:lstStyle/>
        <a:p>
          <a:endParaRPr lang="en-US"/>
        </a:p>
      </dgm:t>
    </dgm:pt>
    <dgm:pt modelId="{7E918410-8501-4297-9E71-6A18913FA8CB}" type="sibTrans" cxnId="{61D31403-EBE1-4099-AC51-8ED9CB3F8FA6}">
      <dgm:prSet/>
      <dgm:spPr/>
      <dgm:t>
        <a:bodyPr/>
        <a:lstStyle/>
        <a:p>
          <a:endParaRPr lang="en-US"/>
        </a:p>
      </dgm:t>
    </dgm:pt>
    <dgm:pt modelId="{F9D38AD6-FBE5-4BC5-A11C-16878356E55B}">
      <dgm:prSet/>
      <dgm:spPr/>
      <dgm:t>
        <a:bodyPr/>
        <a:lstStyle/>
        <a:p>
          <a:r>
            <a:rPr lang="nl-NL"/>
            <a:t>één op de drie huishoudens kampt met betalingsachterstanden</a:t>
          </a:r>
          <a:endParaRPr lang="en-US"/>
        </a:p>
      </dgm:t>
    </dgm:pt>
    <dgm:pt modelId="{4705B8C7-136B-4F2C-A038-F20995A8EE19}" type="parTrans" cxnId="{9E710DD3-316F-453A-8D7B-A89AD4B384CE}">
      <dgm:prSet/>
      <dgm:spPr/>
      <dgm:t>
        <a:bodyPr/>
        <a:lstStyle/>
        <a:p>
          <a:endParaRPr lang="en-US"/>
        </a:p>
      </dgm:t>
    </dgm:pt>
    <dgm:pt modelId="{E6F07CC5-E9C0-4F7F-BD7F-218A2021D2FD}" type="sibTrans" cxnId="{9E710DD3-316F-453A-8D7B-A89AD4B384CE}">
      <dgm:prSet/>
      <dgm:spPr/>
      <dgm:t>
        <a:bodyPr/>
        <a:lstStyle/>
        <a:p>
          <a:endParaRPr lang="en-US"/>
        </a:p>
      </dgm:t>
    </dgm:pt>
    <dgm:pt modelId="{FAC1DCB5-84C3-4546-A83C-00A6F912218E}">
      <dgm:prSet/>
      <dgm:spPr/>
      <dgm:t>
        <a:bodyPr/>
        <a:lstStyle/>
        <a:p>
          <a:r>
            <a:rPr lang="nl-NL"/>
            <a:t>betalingsachterstanden relatief vaakst voor bij mensen jonger dan 35 </a:t>
          </a:r>
          <a:endParaRPr lang="en-US"/>
        </a:p>
      </dgm:t>
    </dgm:pt>
    <dgm:pt modelId="{9F317138-5A40-412B-8A16-EDAF852267D9}" type="parTrans" cxnId="{4E0003FA-ED14-4488-A6C1-07CC56452ADA}">
      <dgm:prSet/>
      <dgm:spPr/>
      <dgm:t>
        <a:bodyPr/>
        <a:lstStyle/>
        <a:p>
          <a:endParaRPr lang="en-US"/>
        </a:p>
      </dgm:t>
    </dgm:pt>
    <dgm:pt modelId="{DD4DCF96-861A-4B8E-AF61-2405A6A55189}" type="sibTrans" cxnId="{4E0003FA-ED14-4488-A6C1-07CC56452ADA}">
      <dgm:prSet/>
      <dgm:spPr/>
      <dgm:t>
        <a:bodyPr/>
        <a:lstStyle/>
        <a:p>
          <a:endParaRPr lang="en-US"/>
        </a:p>
      </dgm:t>
    </dgm:pt>
    <dgm:pt modelId="{0DBE3E36-2E3A-47A4-A45D-F0CADE469336}">
      <dgm:prSet/>
      <dgm:spPr/>
      <dgm:t>
        <a:bodyPr/>
        <a:lstStyle/>
        <a:p>
          <a:r>
            <a:rPr lang="nl-NL"/>
            <a:t>niet-westerse allochtone mensen hebben twee tot vier keer zo vaak een betalingsachterstand dan autochtonen</a:t>
          </a:r>
          <a:endParaRPr lang="en-US"/>
        </a:p>
      </dgm:t>
    </dgm:pt>
    <dgm:pt modelId="{EB0B9195-4ABB-4EF2-AE7D-7A398BB1F718}" type="parTrans" cxnId="{02C2E309-B924-46BF-B9A1-37516D75D773}">
      <dgm:prSet/>
      <dgm:spPr/>
      <dgm:t>
        <a:bodyPr/>
        <a:lstStyle/>
        <a:p>
          <a:endParaRPr lang="en-US"/>
        </a:p>
      </dgm:t>
    </dgm:pt>
    <dgm:pt modelId="{5607F502-D528-4FD7-8A9A-42B80485D834}" type="sibTrans" cxnId="{02C2E309-B924-46BF-B9A1-37516D75D773}">
      <dgm:prSet/>
      <dgm:spPr/>
      <dgm:t>
        <a:bodyPr/>
        <a:lstStyle/>
        <a:p>
          <a:endParaRPr lang="en-US"/>
        </a:p>
      </dgm:t>
    </dgm:pt>
    <dgm:pt modelId="{F726F53D-742F-41C4-80D9-44FA8710CDB9}">
      <dgm:prSet/>
      <dgm:spPr/>
      <dgm:t>
        <a:bodyPr/>
        <a:lstStyle/>
        <a:p>
          <a:r>
            <a:rPr lang="nl-NL"/>
            <a:t>zelfstandigen leven naar verhouding vaker in armoede dan werkende mensen in loondienst (13% versus 3%)</a:t>
          </a:r>
          <a:endParaRPr lang="en-US"/>
        </a:p>
      </dgm:t>
    </dgm:pt>
    <dgm:pt modelId="{13C143B1-FF94-4F0C-B363-F6BF985DEE94}" type="parTrans" cxnId="{E24F1044-6F36-4E4E-B8F8-2FA4CD2F067D}">
      <dgm:prSet/>
      <dgm:spPr/>
      <dgm:t>
        <a:bodyPr/>
        <a:lstStyle/>
        <a:p>
          <a:endParaRPr lang="en-US"/>
        </a:p>
      </dgm:t>
    </dgm:pt>
    <dgm:pt modelId="{4685EEF0-742D-42CE-9CA4-FAFD6A756E81}" type="sibTrans" cxnId="{E24F1044-6F36-4E4E-B8F8-2FA4CD2F067D}">
      <dgm:prSet/>
      <dgm:spPr/>
      <dgm:t>
        <a:bodyPr/>
        <a:lstStyle/>
        <a:p>
          <a:endParaRPr lang="en-US"/>
        </a:p>
      </dgm:t>
    </dgm:pt>
    <dgm:pt modelId="{3C34E92A-AFB4-43FC-B882-AD97A0DB19D1}" type="pres">
      <dgm:prSet presAssocID="{EABBE6D8-F78E-4729-86A8-ADB71334DE0A}" presName="linear" presStyleCnt="0">
        <dgm:presLayoutVars>
          <dgm:animLvl val="lvl"/>
          <dgm:resizeHandles val="exact"/>
        </dgm:presLayoutVars>
      </dgm:prSet>
      <dgm:spPr/>
    </dgm:pt>
    <dgm:pt modelId="{9A2399F2-BEAB-4310-AFF3-75E348459E77}" type="pres">
      <dgm:prSet presAssocID="{644E5A4A-46FE-45BE-A40A-BE60C28D346E}" presName="parentText" presStyleLbl="node1" presStyleIdx="0" presStyleCnt="2">
        <dgm:presLayoutVars>
          <dgm:chMax val="0"/>
          <dgm:bulletEnabled val="1"/>
        </dgm:presLayoutVars>
      </dgm:prSet>
      <dgm:spPr/>
    </dgm:pt>
    <dgm:pt modelId="{21BB6348-E03D-4295-B33A-F20EE026E2CE}" type="pres">
      <dgm:prSet presAssocID="{A65CE0E3-9081-4D6F-88CA-9B8CE54A4F98}" presName="spacer" presStyleCnt="0"/>
      <dgm:spPr/>
    </dgm:pt>
    <dgm:pt modelId="{244866BC-3279-4F81-82C4-6187A526B6CC}" type="pres">
      <dgm:prSet presAssocID="{6B2E3DAB-A6B5-4198-89FA-7DDEFFA19DE1}" presName="parentText" presStyleLbl="node1" presStyleIdx="1" presStyleCnt="2">
        <dgm:presLayoutVars>
          <dgm:chMax val="0"/>
          <dgm:bulletEnabled val="1"/>
        </dgm:presLayoutVars>
      </dgm:prSet>
      <dgm:spPr/>
    </dgm:pt>
    <dgm:pt modelId="{6EA4D69C-6355-425E-893A-DD46339B74F9}" type="pres">
      <dgm:prSet presAssocID="{6B2E3DAB-A6B5-4198-89FA-7DDEFFA19DE1}" presName="childText" presStyleLbl="revTx" presStyleIdx="0" presStyleCnt="1">
        <dgm:presLayoutVars>
          <dgm:bulletEnabled val="1"/>
        </dgm:presLayoutVars>
      </dgm:prSet>
      <dgm:spPr/>
    </dgm:pt>
  </dgm:ptLst>
  <dgm:cxnLst>
    <dgm:cxn modelId="{61D31403-EBE1-4099-AC51-8ED9CB3F8FA6}" srcId="{6B2E3DAB-A6B5-4198-89FA-7DDEFFA19DE1}" destId="{9FD9727E-FAF8-4EB0-B01A-9C178988475B}" srcOrd="0" destOrd="0" parTransId="{946C6572-0D8B-4EEA-882B-E00CB166D8D6}" sibTransId="{7E918410-8501-4297-9E71-6A18913FA8CB}"/>
    <dgm:cxn modelId="{02C2E309-B924-46BF-B9A1-37516D75D773}" srcId="{6B2E3DAB-A6B5-4198-89FA-7DDEFFA19DE1}" destId="{0DBE3E36-2E3A-47A4-A45D-F0CADE469336}" srcOrd="3" destOrd="0" parTransId="{EB0B9195-4ABB-4EF2-AE7D-7A398BB1F718}" sibTransId="{5607F502-D528-4FD7-8A9A-42B80485D834}"/>
    <dgm:cxn modelId="{5C364941-A2D7-4C4C-9F3D-43D5A20B7B39}" type="presOf" srcId="{6B2E3DAB-A6B5-4198-89FA-7DDEFFA19DE1}" destId="{244866BC-3279-4F81-82C4-6187A526B6CC}" srcOrd="0" destOrd="0" presId="urn:microsoft.com/office/officeart/2005/8/layout/vList2"/>
    <dgm:cxn modelId="{E24F1044-6F36-4E4E-B8F8-2FA4CD2F067D}" srcId="{6B2E3DAB-A6B5-4198-89FA-7DDEFFA19DE1}" destId="{F726F53D-742F-41C4-80D9-44FA8710CDB9}" srcOrd="4" destOrd="0" parTransId="{13C143B1-FF94-4F0C-B363-F6BF985DEE94}" sibTransId="{4685EEF0-742D-42CE-9CA4-FAFD6A756E81}"/>
    <dgm:cxn modelId="{EE016D4D-BDD6-4207-8010-3DBAD48E61DB}" type="presOf" srcId="{0DBE3E36-2E3A-47A4-A45D-F0CADE469336}" destId="{6EA4D69C-6355-425E-893A-DD46339B74F9}" srcOrd="0" destOrd="3" presId="urn:microsoft.com/office/officeart/2005/8/layout/vList2"/>
    <dgm:cxn modelId="{E2A1EA4F-89CC-4B17-AB0B-E09423E73624}" type="presOf" srcId="{FAC1DCB5-84C3-4546-A83C-00A6F912218E}" destId="{6EA4D69C-6355-425E-893A-DD46339B74F9}" srcOrd="0" destOrd="2" presId="urn:microsoft.com/office/officeart/2005/8/layout/vList2"/>
    <dgm:cxn modelId="{5C65557F-41EB-4023-B24D-2E86B2988DD6}" srcId="{EABBE6D8-F78E-4729-86A8-ADB71334DE0A}" destId="{6B2E3DAB-A6B5-4198-89FA-7DDEFFA19DE1}" srcOrd="1" destOrd="0" parTransId="{B2AC9E0B-C390-4D7B-BACC-F0ABBF6183BB}" sibTransId="{4BEFB78D-6EBA-45A2-887C-87A6C95D37F1}"/>
    <dgm:cxn modelId="{7D288094-7B41-46DB-863F-E3F28B9DD292}" type="presOf" srcId="{F9D38AD6-FBE5-4BC5-A11C-16878356E55B}" destId="{6EA4D69C-6355-425E-893A-DD46339B74F9}" srcOrd="0" destOrd="1" presId="urn:microsoft.com/office/officeart/2005/8/layout/vList2"/>
    <dgm:cxn modelId="{B8C43099-F075-468A-801D-29DE58BF9785}" type="presOf" srcId="{9FD9727E-FAF8-4EB0-B01A-9C178988475B}" destId="{6EA4D69C-6355-425E-893A-DD46339B74F9}" srcOrd="0" destOrd="0" presId="urn:microsoft.com/office/officeart/2005/8/layout/vList2"/>
    <dgm:cxn modelId="{1D9302A3-BE2F-40AE-8219-315081314E65}" type="presOf" srcId="{644E5A4A-46FE-45BE-A40A-BE60C28D346E}" destId="{9A2399F2-BEAB-4310-AFF3-75E348459E77}" srcOrd="0" destOrd="0" presId="urn:microsoft.com/office/officeart/2005/8/layout/vList2"/>
    <dgm:cxn modelId="{8ED315C9-68AE-481F-9492-2C3066F71652}" type="presOf" srcId="{EABBE6D8-F78E-4729-86A8-ADB71334DE0A}" destId="{3C34E92A-AFB4-43FC-B882-AD97A0DB19D1}" srcOrd="0" destOrd="0" presId="urn:microsoft.com/office/officeart/2005/8/layout/vList2"/>
    <dgm:cxn modelId="{C23237CA-4CFE-4DFC-AFF6-AB2C98BB5FE3}" srcId="{EABBE6D8-F78E-4729-86A8-ADB71334DE0A}" destId="{644E5A4A-46FE-45BE-A40A-BE60C28D346E}" srcOrd="0" destOrd="0" parTransId="{8434C199-C9E7-4D96-AAFD-8127A344F44D}" sibTransId="{A65CE0E3-9081-4D6F-88CA-9B8CE54A4F98}"/>
    <dgm:cxn modelId="{9E710DD3-316F-453A-8D7B-A89AD4B384CE}" srcId="{6B2E3DAB-A6B5-4198-89FA-7DDEFFA19DE1}" destId="{F9D38AD6-FBE5-4BC5-A11C-16878356E55B}" srcOrd="1" destOrd="0" parTransId="{4705B8C7-136B-4F2C-A038-F20995A8EE19}" sibTransId="{E6F07CC5-E9C0-4F7F-BD7F-218A2021D2FD}"/>
    <dgm:cxn modelId="{2F3D01DA-1057-4592-9150-32E2ECC71326}" type="presOf" srcId="{F726F53D-742F-41C4-80D9-44FA8710CDB9}" destId="{6EA4D69C-6355-425E-893A-DD46339B74F9}" srcOrd="0" destOrd="4" presId="urn:microsoft.com/office/officeart/2005/8/layout/vList2"/>
    <dgm:cxn modelId="{4E0003FA-ED14-4488-A6C1-07CC56452ADA}" srcId="{6B2E3DAB-A6B5-4198-89FA-7DDEFFA19DE1}" destId="{FAC1DCB5-84C3-4546-A83C-00A6F912218E}" srcOrd="2" destOrd="0" parTransId="{9F317138-5A40-412B-8A16-EDAF852267D9}" sibTransId="{DD4DCF96-861A-4B8E-AF61-2405A6A55189}"/>
    <dgm:cxn modelId="{B2E6D6D8-5D20-4916-A172-D7147D365A45}" type="presParOf" srcId="{3C34E92A-AFB4-43FC-B882-AD97A0DB19D1}" destId="{9A2399F2-BEAB-4310-AFF3-75E348459E77}" srcOrd="0" destOrd="0" presId="urn:microsoft.com/office/officeart/2005/8/layout/vList2"/>
    <dgm:cxn modelId="{F2C486EF-315D-4D2D-B474-A62AAE213359}" type="presParOf" srcId="{3C34E92A-AFB4-43FC-B882-AD97A0DB19D1}" destId="{21BB6348-E03D-4295-B33A-F20EE026E2CE}" srcOrd="1" destOrd="0" presId="urn:microsoft.com/office/officeart/2005/8/layout/vList2"/>
    <dgm:cxn modelId="{AD66D156-6B7C-4460-A2EF-555A3E07813A}" type="presParOf" srcId="{3C34E92A-AFB4-43FC-B882-AD97A0DB19D1}" destId="{244866BC-3279-4F81-82C4-6187A526B6CC}" srcOrd="2" destOrd="0" presId="urn:microsoft.com/office/officeart/2005/8/layout/vList2"/>
    <dgm:cxn modelId="{1432A2CF-E48B-4F5E-83F2-F16E4760B31E}" type="presParOf" srcId="{3C34E92A-AFB4-43FC-B882-AD97A0DB19D1}" destId="{6EA4D69C-6355-425E-893A-DD46339B74F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C0C5BB-FF78-4A2D-9BDE-DCE841ABE66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60F8F78-94A0-4239-B93A-986A52993589}">
      <dgm:prSet/>
      <dgm:spPr/>
      <dgm:t>
        <a:bodyPr/>
        <a:lstStyle/>
        <a:p>
          <a:r>
            <a:rPr lang="nl-NL"/>
            <a:t>Armoede niet alleen veel persoonlijk leed </a:t>
          </a:r>
          <a:endParaRPr lang="en-US"/>
        </a:p>
      </dgm:t>
    </dgm:pt>
    <dgm:pt modelId="{481ADC80-362C-4487-951A-5DA88E5BBA70}" type="parTrans" cxnId="{7D3D3DD0-7626-4F6C-8AC7-1AAE94A338E1}">
      <dgm:prSet/>
      <dgm:spPr/>
      <dgm:t>
        <a:bodyPr/>
        <a:lstStyle/>
        <a:p>
          <a:endParaRPr lang="en-US"/>
        </a:p>
      </dgm:t>
    </dgm:pt>
    <dgm:pt modelId="{2B7050BC-36DE-46E2-98B4-BEF232F66455}" type="sibTrans" cxnId="{7D3D3DD0-7626-4F6C-8AC7-1AAE94A338E1}">
      <dgm:prSet/>
      <dgm:spPr/>
      <dgm:t>
        <a:bodyPr/>
        <a:lstStyle/>
        <a:p>
          <a:endParaRPr lang="en-US"/>
        </a:p>
      </dgm:t>
    </dgm:pt>
    <dgm:pt modelId="{34F49AD6-450C-4298-B0E5-1B30C8D507D7}">
      <dgm:prSet/>
      <dgm:spPr/>
      <dgm:t>
        <a:bodyPr/>
        <a:lstStyle/>
        <a:p>
          <a:r>
            <a:rPr lang="nl-NL" dirty="0"/>
            <a:t>Het kost de samenleving ook veel geld. </a:t>
          </a:r>
          <a:endParaRPr lang="en-US" dirty="0"/>
        </a:p>
      </dgm:t>
    </dgm:pt>
    <dgm:pt modelId="{6FF73F8F-2E34-4FAD-A77E-D764E9471084}" type="parTrans" cxnId="{2AEFE889-9AAB-4747-B881-984EE1C9F1C2}">
      <dgm:prSet/>
      <dgm:spPr/>
      <dgm:t>
        <a:bodyPr/>
        <a:lstStyle/>
        <a:p>
          <a:endParaRPr lang="en-US"/>
        </a:p>
      </dgm:t>
    </dgm:pt>
    <dgm:pt modelId="{7166A12D-33D5-4E08-8EB4-F67B6D216E37}" type="sibTrans" cxnId="{2AEFE889-9AAB-4747-B881-984EE1C9F1C2}">
      <dgm:prSet/>
      <dgm:spPr/>
      <dgm:t>
        <a:bodyPr/>
        <a:lstStyle/>
        <a:p>
          <a:endParaRPr lang="en-US"/>
        </a:p>
      </dgm:t>
    </dgm:pt>
    <dgm:pt modelId="{80890E5E-2E65-451D-89B7-E14EF6A8EF4A}">
      <dgm:prSet custT="1"/>
      <dgm:spPr/>
      <dgm:t>
        <a:bodyPr/>
        <a:lstStyle/>
        <a:p>
          <a:r>
            <a:rPr lang="nl-NL" sz="1800" dirty="0"/>
            <a:t>mislopen van belastinggeld </a:t>
          </a:r>
          <a:endParaRPr lang="en-US" sz="1800" dirty="0"/>
        </a:p>
      </dgm:t>
    </dgm:pt>
    <dgm:pt modelId="{619B4358-4C9A-4675-9CC4-5FB680E3A1D6}" type="parTrans" cxnId="{580A736E-B8C7-4446-93A6-A3DC9B9E5760}">
      <dgm:prSet/>
      <dgm:spPr/>
      <dgm:t>
        <a:bodyPr/>
        <a:lstStyle/>
        <a:p>
          <a:endParaRPr lang="en-US"/>
        </a:p>
      </dgm:t>
    </dgm:pt>
    <dgm:pt modelId="{38F37305-B019-4596-B8DA-38D33C881C40}" type="sibTrans" cxnId="{580A736E-B8C7-4446-93A6-A3DC9B9E5760}">
      <dgm:prSet/>
      <dgm:spPr/>
      <dgm:t>
        <a:bodyPr/>
        <a:lstStyle/>
        <a:p>
          <a:endParaRPr lang="en-US"/>
        </a:p>
      </dgm:t>
    </dgm:pt>
    <dgm:pt modelId="{5C9A80F5-3593-4981-8426-677BDC512E7F}">
      <dgm:prSet custT="1"/>
      <dgm:spPr/>
      <dgm:t>
        <a:bodyPr/>
        <a:lstStyle/>
        <a:p>
          <a:r>
            <a:rPr lang="nl-NL" sz="1800" dirty="0"/>
            <a:t>hoge zorgkosten</a:t>
          </a:r>
          <a:endParaRPr lang="en-US" sz="1800" dirty="0"/>
        </a:p>
      </dgm:t>
    </dgm:pt>
    <dgm:pt modelId="{0B4608A6-A983-44F1-8D4C-F18BF218C986}" type="parTrans" cxnId="{A783BBEA-EAB1-4ED8-87F4-CE1DE5812E00}">
      <dgm:prSet/>
      <dgm:spPr/>
      <dgm:t>
        <a:bodyPr/>
        <a:lstStyle/>
        <a:p>
          <a:endParaRPr lang="en-US"/>
        </a:p>
      </dgm:t>
    </dgm:pt>
    <dgm:pt modelId="{ACB270FC-C588-41A1-886F-B2FA4B89CA73}" type="sibTrans" cxnId="{A783BBEA-EAB1-4ED8-87F4-CE1DE5812E00}">
      <dgm:prSet/>
      <dgm:spPr/>
      <dgm:t>
        <a:bodyPr/>
        <a:lstStyle/>
        <a:p>
          <a:endParaRPr lang="en-US"/>
        </a:p>
      </dgm:t>
    </dgm:pt>
    <dgm:pt modelId="{1FB14597-A86D-41CA-903D-EC4C2EFF6352}">
      <dgm:prSet custT="1"/>
      <dgm:spPr/>
      <dgm:t>
        <a:bodyPr/>
        <a:lstStyle/>
        <a:p>
          <a:r>
            <a:rPr lang="nl-NL" sz="1800" dirty="0"/>
            <a:t>het uitbetalen van uitkeringen</a:t>
          </a:r>
          <a:endParaRPr lang="en-US" sz="1800" dirty="0"/>
        </a:p>
      </dgm:t>
    </dgm:pt>
    <dgm:pt modelId="{BCB8083B-1F13-48BF-A49B-2E7C8E18D918}" type="parTrans" cxnId="{600C9153-3D27-47FC-B7C1-740E7A500ED8}">
      <dgm:prSet/>
      <dgm:spPr/>
      <dgm:t>
        <a:bodyPr/>
        <a:lstStyle/>
        <a:p>
          <a:endParaRPr lang="en-US"/>
        </a:p>
      </dgm:t>
    </dgm:pt>
    <dgm:pt modelId="{0FC581C4-01AA-48B9-A10C-000F3872427F}" type="sibTrans" cxnId="{600C9153-3D27-47FC-B7C1-740E7A500ED8}">
      <dgm:prSet/>
      <dgm:spPr/>
      <dgm:t>
        <a:bodyPr/>
        <a:lstStyle/>
        <a:p>
          <a:endParaRPr lang="en-US"/>
        </a:p>
      </dgm:t>
    </dgm:pt>
    <dgm:pt modelId="{E2313A84-F565-4658-9A01-F6F9525DC85B}" type="pres">
      <dgm:prSet presAssocID="{F9C0C5BB-FF78-4A2D-9BDE-DCE841ABE669}" presName="root" presStyleCnt="0">
        <dgm:presLayoutVars>
          <dgm:dir/>
          <dgm:resizeHandles val="exact"/>
        </dgm:presLayoutVars>
      </dgm:prSet>
      <dgm:spPr/>
    </dgm:pt>
    <dgm:pt modelId="{70FB1E49-DBD0-4FC6-99B0-8137AE553DF2}" type="pres">
      <dgm:prSet presAssocID="{960F8F78-94A0-4239-B93A-986A52993589}" presName="compNode" presStyleCnt="0"/>
      <dgm:spPr/>
    </dgm:pt>
    <dgm:pt modelId="{C9C033B8-C0C2-46EA-A24A-3C4C46774DB1}" type="pres">
      <dgm:prSet presAssocID="{960F8F78-94A0-4239-B93A-986A52993589}" presName="bgRect" presStyleLbl="bgShp" presStyleIdx="0" presStyleCnt="2"/>
      <dgm:spPr/>
    </dgm:pt>
    <dgm:pt modelId="{8E3F7D87-C060-47A6-95AD-4B9950B337FC}" type="pres">
      <dgm:prSet presAssocID="{960F8F78-94A0-4239-B93A-986A5299358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CA3AE58-86E5-46A0-B632-5262185913B7}" type="pres">
      <dgm:prSet presAssocID="{960F8F78-94A0-4239-B93A-986A52993589}" presName="spaceRect" presStyleCnt="0"/>
      <dgm:spPr/>
    </dgm:pt>
    <dgm:pt modelId="{720E3024-124F-4753-B320-9C4D90FD3D19}" type="pres">
      <dgm:prSet presAssocID="{960F8F78-94A0-4239-B93A-986A52993589}" presName="parTx" presStyleLbl="revTx" presStyleIdx="0" presStyleCnt="3">
        <dgm:presLayoutVars>
          <dgm:chMax val="0"/>
          <dgm:chPref val="0"/>
        </dgm:presLayoutVars>
      </dgm:prSet>
      <dgm:spPr/>
    </dgm:pt>
    <dgm:pt modelId="{48964DFF-ABD7-4FF8-AE01-BA02DBC1DB03}" type="pres">
      <dgm:prSet presAssocID="{2B7050BC-36DE-46E2-98B4-BEF232F66455}" presName="sibTrans" presStyleCnt="0"/>
      <dgm:spPr/>
    </dgm:pt>
    <dgm:pt modelId="{FCA295C2-B22C-4025-9966-705E65C55CEB}" type="pres">
      <dgm:prSet presAssocID="{34F49AD6-450C-4298-B0E5-1B30C8D507D7}" presName="compNode" presStyleCnt="0"/>
      <dgm:spPr/>
    </dgm:pt>
    <dgm:pt modelId="{328E3BCA-A960-4289-A83F-F00B183C76E5}" type="pres">
      <dgm:prSet presAssocID="{34F49AD6-450C-4298-B0E5-1B30C8D507D7}" presName="bgRect" presStyleLbl="bgShp" presStyleIdx="1" presStyleCnt="2"/>
      <dgm:spPr/>
    </dgm:pt>
    <dgm:pt modelId="{99B53C46-FB67-4DF9-89E1-C258ADDDFA09}" type="pres">
      <dgm:prSet presAssocID="{34F49AD6-450C-4298-B0E5-1B30C8D507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E247F246-5DCA-432A-814B-DA2B5397317D}" type="pres">
      <dgm:prSet presAssocID="{34F49AD6-450C-4298-B0E5-1B30C8D507D7}" presName="spaceRect" presStyleCnt="0"/>
      <dgm:spPr/>
    </dgm:pt>
    <dgm:pt modelId="{5491A8C5-F755-4AC1-AABC-6F50CFE7653C}" type="pres">
      <dgm:prSet presAssocID="{34F49AD6-450C-4298-B0E5-1B30C8D507D7}" presName="parTx" presStyleLbl="revTx" presStyleIdx="1" presStyleCnt="3">
        <dgm:presLayoutVars>
          <dgm:chMax val="0"/>
          <dgm:chPref val="0"/>
        </dgm:presLayoutVars>
      </dgm:prSet>
      <dgm:spPr/>
    </dgm:pt>
    <dgm:pt modelId="{D0DF83E6-B197-487D-B432-5BAE007A79AD}" type="pres">
      <dgm:prSet presAssocID="{34F49AD6-450C-4298-B0E5-1B30C8D507D7}" presName="desTx" presStyleLbl="revTx" presStyleIdx="2" presStyleCnt="3" custScaleX="142983">
        <dgm:presLayoutVars/>
      </dgm:prSet>
      <dgm:spPr/>
    </dgm:pt>
  </dgm:ptLst>
  <dgm:cxnLst>
    <dgm:cxn modelId="{492B311E-28BB-4D95-BE43-7E20C14EE9DA}" type="presOf" srcId="{1FB14597-A86D-41CA-903D-EC4C2EFF6352}" destId="{D0DF83E6-B197-487D-B432-5BAE007A79AD}" srcOrd="0" destOrd="2" presId="urn:microsoft.com/office/officeart/2018/2/layout/IconVerticalSolidList"/>
    <dgm:cxn modelId="{4E090E1F-2281-4F56-91F3-4F3A02685E32}" type="presOf" srcId="{960F8F78-94A0-4239-B93A-986A52993589}" destId="{720E3024-124F-4753-B320-9C4D90FD3D19}" srcOrd="0" destOrd="0" presId="urn:microsoft.com/office/officeart/2018/2/layout/IconVerticalSolidList"/>
    <dgm:cxn modelId="{0F3DBB27-3307-4A81-A866-D64F6A9EC4E6}" type="presOf" srcId="{34F49AD6-450C-4298-B0E5-1B30C8D507D7}" destId="{5491A8C5-F755-4AC1-AABC-6F50CFE7653C}" srcOrd="0" destOrd="0" presId="urn:microsoft.com/office/officeart/2018/2/layout/IconVerticalSolidList"/>
    <dgm:cxn modelId="{580A736E-B8C7-4446-93A6-A3DC9B9E5760}" srcId="{34F49AD6-450C-4298-B0E5-1B30C8D507D7}" destId="{80890E5E-2E65-451D-89B7-E14EF6A8EF4A}" srcOrd="0" destOrd="0" parTransId="{619B4358-4C9A-4675-9CC4-5FB680E3A1D6}" sibTransId="{38F37305-B019-4596-B8DA-38D33C881C40}"/>
    <dgm:cxn modelId="{D9E1E26E-95A2-424C-A8EA-A9CC963B75D7}" type="presOf" srcId="{80890E5E-2E65-451D-89B7-E14EF6A8EF4A}" destId="{D0DF83E6-B197-487D-B432-5BAE007A79AD}" srcOrd="0" destOrd="0" presId="urn:microsoft.com/office/officeart/2018/2/layout/IconVerticalSolidList"/>
    <dgm:cxn modelId="{600C9153-3D27-47FC-B7C1-740E7A500ED8}" srcId="{34F49AD6-450C-4298-B0E5-1B30C8D507D7}" destId="{1FB14597-A86D-41CA-903D-EC4C2EFF6352}" srcOrd="2" destOrd="0" parTransId="{BCB8083B-1F13-48BF-A49B-2E7C8E18D918}" sibTransId="{0FC581C4-01AA-48B9-A10C-000F3872427F}"/>
    <dgm:cxn modelId="{2AEFE889-9AAB-4747-B881-984EE1C9F1C2}" srcId="{F9C0C5BB-FF78-4A2D-9BDE-DCE841ABE669}" destId="{34F49AD6-450C-4298-B0E5-1B30C8D507D7}" srcOrd="1" destOrd="0" parTransId="{6FF73F8F-2E34-4FAD-A77E-D764E9471084}" sibTransId="{7166A12D-33D5-4E08-8EB4-F67B6D216E37}"/>
    <dgm:cxn modelId="{DB493EB9-A9A0-40CB-91AC-53B5FCF7E95C}" type="presOf" srcId="{F9C0C5BB-FF78-4A2D-9BDE-DCE841ABE669}" destId="{E2313A84-F565-4658-9A01-F6F9525DC85B}" srcOrd="0" destOrd="0" presId="urn:microsoft.com/office/officeart/2018/2/layout/IconVerticalSolidList"/>
    <dgm:cxn modelId="{9C3613CC-9A07-41E1-AEAA-64C25CBCC65B}" type="presOf" srcId="{5C9A80F5-3593-4981-8426-677BDC512E7F}" destId="{D0DF83E6-B197-487D-B432-5BAE007A79AD}" srcOrd="0" destOrd="1" presId="urn:microsoft.com/office/officeart/2018/2/layout/IconVerticalSolidList"/>
    <dgm:cxn modelId="{7D3D3DD0-7626-4F6C-8AC7-1AAE94A338E1}" srcId="{F9C0C5BB-FF78-4A2D-9BDE-DCE841ABE669}" destId="{960F8F78-94A0-4239-B93A-986A52993589}" srcOrd="0" destOrd="0" parTransId="{481ADC80-362C-4487-951A-5DA88E5BBA70}" sibTransId="{2B7050BC-36DE-46E2-98B4-BEF232F66455}"/>
    <dgm:cxn modelId="{A783BBEA-EAB1-4ED8-87F4-CE1DE5812E00}" srcId="{34F49AD6-450C-4298-B0E5-1B30C8D507D7}" destId="{5C9A80F5-3593-4981-8426-677BDC512E7F}" srcOrd="1" destOrd="0" parTransId="{0B4608A6-A983-44F1-8D4C-F18BF218C986}" sibTransId="{ACB270FC-C588-41A1-886F-B2FA4B89CA73}"/>
    <dgm:cxn modelId="{70CF916E-5270-45F8-953F-C9C94F7ECB83}" type="presParOf" srcId="{E2313A84-F565-4658-9A01-F6F9525DC85B}" destId="{70FB1E49-DBD0-4FC6-99B0-8137AE553DF2}" srcOrd="0" destOrd="0" presId="urn:microsoft.com/office/officeart/2018/2/layout/IconVerticalSolidList"/>
    <dgm:cxn modelId="{E3396D99-A149-4C06-933E-CECD3DDD6419}" type="presParOf" srcId="{70FB1E49-DBD0-4FC6-99B0-8137AE553DF2}" destId="{C9C033B8-C0C2-46EA-A24A-3C4C46774DB1}" srcOrd="0" destOrd="0" presId="urn:microsoft.com/office/officeart/2018/2/layout/IconVerticalSolidList"/>
    <dgm:cxn modelId="{D355DCF0-27AE-47CB-AD59-0A4AED8E3E9A}" type="presParOf" srcId="{70FB1E49-DBD0-4FC6-99B0-8137AE553DF2}" destId="{8E3F7D87-C060-47A6-95AD-4B9950B337FC}" srcOrd="1" destOrd="0" presId="urn:microsoft.com/office/officeart/2018/2/layout/IconVerticalSolidList"/>
    <dgm:cxn modelId="{90B44DDE-3605-484C-BAAD-8D3E01F56A27}" type="presParOf" srcId="{70FB1E49-DBD0-4FC6-99B0-8137AE553DF2}" destId="{3CA3AE58-86E5-46A0-B632-5262185913B7}" srcOrd="2" destOrd="0" presId="urn:microsoft.com/office/officeart/2018/2/layout/IconVerticalSolidList"/>
    <dgm:cxn modelId="{03D6A858-8E69-49A5-BB89-D21396251113}" type="presParOf" srcId="{70FB1E49-DBD0-4FC6-99B0-8137AE553DF2}" destId="{720E3024-124F-4753-B320-9C4D90FD3D19}" srcOrd="3" destOrd="0" presId="urn:microsoft.com/office/officeart/2018/2/layout/IconVerticalSolidList"/>
    <dgm:cxn modelId="{71C5BAF7-7EF8-4950-AC36-6EE6D029F37E}" type="presParOf" srcId="{E2313A84-F565-4658-9A01-F6F9525DC85B}" destId="{48964DFF-ABD7-4FF8-AE01-BA02DBC1DB03}" srcOrd="1" destOrd="0" presId="urn:microsoft.com/office/officeart/2018/2/layout/IconVerticalSolidList"/>
    <dgm:cxn modelId="{DBBE9F85-3C6D-43CE-B026-A73F5C34D1B4}" type="presParOf" srcId="{E2313A84-F565-4658-9A01-F6F9525DC85B}" destId="{FCA295C2-B22C-4025-9966-705E65C55CEB}" srcOrd="2" destOrd="0" presId="urn:microsoft.com/office/officeart/2018/2/layout/IconVerticalSolidList"/>
    <dgm:cxn modelId="{3DD25680-32B2-4EFB-81B2-C4ABB01F9857}" type="presParOf" srcId="{FCA295C2-B22C-4025-9966-705E65C55CEB}" destId="{328E3BCA-A960-4289-A83F-F00B183C76E5}" srcOrd="0" destOrd="0" presId="urn:microsoft.com/office/officeart/2018/2/layout/IconVerticalSolidList"/>
    <dgm:cxn modelId="{60F08FD7-51BA-4C4A-B367-0E0388BD283B}" type="presParOf" srcId="{FCA295C2-B22C-4025-9966-705E65C55CEB}" destId="{99B53C46-FB67-4DF9-89E1-C258ADDDFA09}" srcOrd="1" destOrd="0" presId="urn:microsoft.com/office/officeart/2018/2/layout/IconVerticalSolidList"/>
    <dgm:cxn modelId="{BF28F542-FD22-4960-9791-ECD5A718F613}" type="presParOf" srcId="{FCA295C2-B22C-4025-9966-705E65C55CEB}" destId="{E247F246-5DCA-432A-814B-DA2B5397317D}" srcOrd="2" destOrd="0" presId="urn:microsoft.com/office/officeart/2018/2/layout/IconVerticalSolidList"/>
    <dgm:cxn modelId="{2810F815-C22F-48B5-B4C9-A3244AA7D645}" type="presParOf" srcId="{FCA295C2-B22C-4025-9966-705E65C55CEB}" destId="{5491A8C5-F755-4AC1-AABC-6F50CFE7653C}" srcOrd="3" destOrd="0" presId="urn:microsoft.com/office/officeart/2018/2/layout/IconVerticalSolidList"/>
    <dgm:cxn modelId="{1D7F424F-E266-4DC1-80F5-C82BDC5042AD}" type="presParOf" srcId="{FCA295C2-B22C-4025-9966-705E65C55CEB}" destId="{D0DF83E6-B197-487D-B432-5BAE007A79A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44A90F-B201-4420-8A2C-928B56D5945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9DAD904-DC04-4BEE-BB8A-7D2942ED72F6}">
      <dgm:prSet/>
      <dgm:spPr/>
      <dgm:t>
        <a:bodyPr/>
        <a:lstStyle/>
        <a:p>
          <a:r>
            <a:rPr lang="nl-NL" dirty="0"/>
            <a:t>Als bedrijf/ondernemer problemen door</a:t>
          </a:r>
          <a:endParaRPr lang="en-US" dirty="0"/>
        </a:p>
      </dgm:t>
    </dgm:pt>
    <dgm:pt modelId="{8A018703-FF8E-44CB-87A4-7CBA62411B07}" type="parTrans" cxnId="{AB3284B9-DCD7-4A03-B453-9CE15FF62D39}">
      <dgm:prSet/>
      <dgm:spPr/>
      <dgm:t>
        <a:bodyPr/>
        <a:lstStyle/>
        <a:p>
          <a:endParaRPr lang="en-US"/>
        </a:p>
      </dgm:t>
    </dgm:pt>
    <dgm:pt modelId="{D74A7793-90C9-4C7B-90CA-0337B97BC7A0}" type="sibTrans" cxnId="{AB3284B9-DCD7-4A03-B453-9CE15FF62D39}">
      <dgm:prSet/>
      <dgm:spPr/>
      <dgm:t>
        <a:bodyPr/>
        <a:lstStyle/>
        <a:p>
          <a:endParaRPr lang="en-US"/>
        </a:p>
      </dgm:t>
    </dgm:pt>
    <dgm:pt modelId="{A64DF3B5-76B7-491E-A4BC-687ECE379120}">
      <dgm:prSet custT="1"/>
      <dgm:spPr/>
      <dgm:t>
        <a:bodyPr/>
        <a:lstStyle/>
        <a:p>
          <a:r>
            <a:rPr lang="nl-NL" sz="1600" dirty="0"/>
            <a:t>schuldeiser </a:t>
          </a:r>
          <a:endParaRPr lang="en-US" sz="1600" dirty="0"/>
        </a:p>
      </dgm:t>
    </dgm:pt>
    <dgm:pt modelId="{D5090953-FB01-44EE-8571-CEB2E01E7249}" type="parTrans" cxnId="{70BC36FA-233D-4D55-944D-571B65F290F3}">
      <dgm:prSet/>
      <dgm:spPr/>
      <dgm:t>
        <a:bodyPr/>
        <a:lstStyle/>
        <a:p>
          <a:endParaRPr lang="en-US"/>
        </a:p>
      </dgm:t>
    </dgm:pt>
    <dgm:pt modelId="{EF7FB192-C842-461B-A6F5-391669667A7D}" type="sibTrans" cxnId="{70BC36FA-233D-4D55-944D-571B65F290F3}">
      <dgm:prSet/>
      <dgm:spPr/>
      <dgm:t>
        <a:bodyPr/>
        <a:lstStyle/>
        <a:p>
          <a:endParaRPr lang="en-US"/>
        </a:p>
      </dgm:t>
    </dgm:pt>
    <dgm:pt modelId="{5EB50BDB-791D-4952-BC9C-5E7A5B5E2028}">
      <dgm:prSet custT="1"/>
      <dgm:spPr/>
      <dgm:t>
        <a:bodyPr/>
        <a:lstStyle/>
        <a:p>
          <a:r>
            <a:rPr lang="nl-NL" sz="1600" dirty="0"/>
            <a:t>werknemers in de financiële problemen </a:t>
          </a:r>
          <a:endParaRPr lang="en-US" sz="1600" dirty="0"/>
        </a:p>
      </dgm:t>
    </dgm:pt>
    <dgm:pt modelId="{2C058F6C-4763-44A3-BB14-B514A80E58EE}" type="parTrans" cxnId="{9933804D-2B7E-4B6F-B701-5CFBA97DE1A7}">
      <dgm:prSet/>
      <dgm:spPr/>
      <dgm:t>
        <a:bodyPr/>
        <a:lstStyle/>
        <a:p>
          <a:endParaRPr lang="en-US"/>
        </a:p>
      </dgm:t>
    </dgm:pt>
    <dgm:pt modelId="{8A7B6A49-4036-4EE6-BF03-4B0F05DC7AF7}" type="sibTrans" cxnId="{9933804D-2B7E-4B6F-B701-5CFBA97DE1A7}">
      <dgm:prSet/>
      <dgm:spPr/>
      <dgm:t>
        <a:bodyPr/>
        <a:lstStyle/>
        <a:p>
          <a:endParaRPr lang="en-US"/>
        </a:p>
      </dgm:t>
    </dgm:pt>
    <dgm:pt modelId="{FCE58681-6277-41D1-A31B-3A09E6625842}">
      <dgm:prSet/>
      <dgm:spPr/>
      <dgm:t>
        <a:bodyPr/>
        <a:lstStyle/>
        <a:p>
          <a:r>
            <a:rPr lang="nl-NL"/>
            <a:t>Als bedrijf/ondernemer bijdrage leveren door </a:t>
          </a:r>
          <a:endParaRPr lang="en-US"/>
        </a:p>
      </dgm:t>
    </dgm:pt>
    <dgm:pt modelId="{486ABBC2-EA59-4887-9DE3-AAF79DE63846}" type="parTrans" cxnId="{9C8A062E-014A-4A9F-87ED-D26AAFCF84D6}">
      <dgm:prSet/>
      <dgm:spPr/>
      <dgm:t>
        <a:bodyPr/>
        <a:lstStyle/>
        <a:p>
          <a:endParaRPr lang="en-US"/>
        </a:p>
      </dgm:t>
    </dgm:pt>
    <dgm:pt modelId="{6D200796-2A11-42AC-B95C-BA1968AD876B}" type="sibTrans" cxnId="{9C8A062E-014A-4A9F-87ED-D26AAFCF84D6}">
      <dgm:prSet/>
      <dgm:spPr/>
      <dgm:t>
        <a:bodyPr/>
        <a:lstStyle/>
        <a:p>
          <a:endParaRPr lang="en-US"/>
        </a:p>
      </dgm:t>
    </dgm:pt>
    <dgm:pt modelId="{5254EF37-AEA5-46BB-8EA7-65EDF1915BB2}">
      <dgm:prSet/>
      <dgm:spPr/>
      <dgm:t>
        <a:bodyPr/>
        <a:lstStyle/>
        <a:p>
          <a:endParaRPr lang="en-US" dirty="0"/>
        </a:p>
      </dgm:t>
    </dgm:pt>
    <dgm:pt modelId="{0CDB7B47-E354-4E8E-A75A-0D0A540A7E17}" type="parTrans" cxnId="{A8345E89-9FED-4AC5-A671-A39528D365C6}">
      <dgm:prSet/>
      <dgm:spPr/>
      <dgm:t>
        <a:bodyPr/>
        <a:lstStyle/>
        <a:p>
          <a:endParaRPr lang="en-US"/>
        </a:p>
      </dgm:t>
    </dgm:pt>
    <dgm:pt modelId="{719D8E56-E1B5-42F1-A66D-A27B69560156}" type="sibTrans" cxnId="{A8345E89-9FED-4AC5-A671-A39528D365C6}">
      <dgm:prSet/>
      <dgm:spPr/>
      <dgm:t>
        <a:bodyPr/>
        <a:lstStyle/>
        <a:p>
          <a:endParaRPr lang="en-US"/>
        </a:p>
      </dgm:t>
    </dgm:pt>
    <dgm:pt modelId="{5AB9C16E-AC10-45E5-8881-CB24B17DC531}" type="pres">
      <dgm:prSet presAssocID="{7644A90F-B201-4420-8A2C-928B56D5945F}" presName="root" presStyleCnt="0">
        <dgm:presLayoutVars>
          <dgm:dir/>
          <dgm:resizeHandles val="exact"/>
        </dgm:presLayoutVars>
      </dgm:prSet>
      <dgm:spPr/>
    </dgm:pt>
    <dgm:pt modelId="{153EA03D-9B3C-40A7-90A3-80E7381DD556}" type="pres">
      <dgm:prSet presAssocID="{69DAD904-DC04-4BEE-BB8A-7D2942ED72F6}" presName="compNode" presStyleCnt="0"/>
      <dgm:spPr/>
    </dgm:pt>
    <dgm:pt modelId="{9D8B2358-2D29-4131-B084-438DB1C30E51}" type="pres">
      <dgm:prSet presAssocID="{69DAD904-DC04-4BEE-BB8A-7D2942ED72F6}" presName="bgRect" presStyleLbl="bgShp" presStyleIdx="0" presStyleCnt="2"/>
      <dgm:spPr/>
    </dgm:pt>
    <dgm:pt modelId="{3253DE03-459D-40C4-B6DD-37A861520373}" type="pres">
      <dgm:prSet presAssocID="{69DAD904-DC04-4BEE-BB8A-7D2942ED72F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efcase"/>
        </a:ext>
      </dgm:extLst>
    </dgm:pt>
    <dgm:pt modelId="{F922D8B7-E75A-400E-917D-DA09EC297CAA}" type="pres">
      <dgm:prSet presAssocID="{69DAD904-DC04-4BEE-BB8A-7D2942ED72F6}" presName="spaceRect" presStyleCnt="0"/>
      <dgm:spPr/>
    </dgm:pt>
    <dgm:pt modelId="{1A8F69F3-F0DD-42DE-8567-D451EF2AACB3}" type="pres">
      <dgm:prSet presAssocID="{69DAD904-DC04-4BEE-BB8A-7D2942ED72F6}" presName="parTx" presStyleLbl="revTx" presStyleIdx="0" presStyleCnt="4">
        <dgm:presLayoutVars>
          <dgm:chMax val="0"/>
          <dgm:chPref val="0"/>
        </dgm:presLayoutVars>
      </dgm:prSet>
      <dgm:spPr/>
    </dgm:pt>
    <dgm:pt modelId="{08474B39-CB69-44B9-816A-408DB52F8D44}" type="pres">
      <dgm:prSet presAssocID="{69DAD904-DC04-4BEE-BB8A-7D2942ED72F6}" presName="desTx" presStyleLbl="revTx" presStyleIdx="1" presStyleCnt="4">
        <dgm:presLayoutVars/>
      </dgm:prSet>
      <dgm:spPr/>
    </dgm:pt>
    <dgm:pt modelId="{433FC7D4-F40E-42E7-8F87-63330A1EFB15}" type="pres">
      <dgm:prSet presAssocID="{D74A7793-90C9-4C7B-90CA-0337B97BC7A0}" presName="sibTrans" presStyleCnt="0"/>
      <dgm:spPr/>
    </dgm:pt>
    <dgm:pt modelId="{64B835DA-F833-4800-B327-193ED8733771}" type="pres">
      <dgm:prSet presAssocID="{FCE58681-6277-41D1-A31B-3A09E6625842}" presName="compNode" presStyleCnt="0"/>
      <dgm:spPr/>
    </dgm:pt>
    <dgm:pt modelId="{9937C17B-9CB6-4983-BF36-67952B4804B0}" type="pres">
      <dgm:prSet presAssocID="{FCE58681-6277-41D1-A31B-3A09E6625842}" presName="bgRect" presStyleLbl="bgShp" presStyleIdx="1" presStyleCnt="2"/>
      <dgm:spPr/>
    </dgm:pt>
    <dgm:pt modelId="{155F1EEA-39BD-473F-A078-38C6DCB242EE}" type="pres">
      <dgm:prSet presAssocID="{FCE58681-6277-41D1-A31B-3A09E662584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A8ECE141-A2C5-46CD-877C-50073D4E5F82}" type="pres">
      <dgm:prSet presAssocID="{FCE58681-6277-41D1-A31B-3A09E6625842}" presName="spaceRect" presStyleCnt="0"/>
      <dgm:spPr/>
    </dgm:pt>
    <dgm:pt modelId="{F7142330-5D1D-4C51-A534-95919BE11AFD}" type="pres">
      <dgm:prSet presAssocID="{FCE58681-6277-41D1-A31B-3A09E6625842}" presName="parTx" presStyleLbl="revTx" presStyleIdx="2" presStyleCnt="4">
        <dgm:presLayoutVars>
          <dgm:chMax val="0"/>
          <dgm:chPref val="0"/>
        </dgm:presLayoutVars>
      </dgm:prSet>
      <dgm:spPr/>
    </dgm:pt>
    <dgm:pt modelId="{0326002B-C988-4B93-9E94-3738C2CF4DA7}" type="pres">
      <dgm:prSet presAssocID="{FCE58681-6277-41D1-A31B-3A09E6625842}" presName="desTx" presStyleLbl="revTx" presStyleIdx="3" presStyleCnt="4">
        <dgm:presLayoutVars/>
      </dgm:prSet>
      <dgm:spPr/>
    </dgm:pt>
  </dgm:ptLst>
  <dgm:cxnLst>
    <dgm:cxn modelId="{9C8A062E-014A-4A9F-87ED-D26AAFCF84D6}" srcId="{7644A90F-B201-4420-8A2C-928B56D5945F}" destId="{FCE58681-6277-41D1-A31B-3A09E6625842}" srcOrd="1" destOrd="0" parTransId="{486ABBC2-EA59-4887-9DE3-AAF79DE63846}" sibTransId="{6D200796-2A11-42AC-B95C-BA1968AD876B}"/>
    <dgm:cxn modelId="{A93A1563-FCBD-446F-984A-0BE90054E278}" type="presOf" srcId="{5EB50BDB-791D-4952-BC9C-5E7A5B5E2028}" destId="{08474B39-CB69-44B9-816A-408DB52F8D44}" srcOrd="0" destOrd="1" presId="urn:microsoft.com/office/officeart/2018/2/layout/IconVerticalSolidList"/>
    <dgm:cxn modelId="{9933804D-2B7E-4B6F-B701-5CFBA97DE1A7}" srcId="{69DAD904-DC04-4BEE-BB8A-7D2942ED72F6}" destId="{5EB50BDB-791D-4952-BC9C-5E7A5B5E2028}" srcOrd="1" destOrd="0" parTransId="{2C058F6C-4763-44A3-BB14-B514A80E58EE}" sibTransId="{8A7B6A49-4036-4EE6-BF03-4B0F05DC7AF7}"/>
    <dgm:cxn modelId="{B8A9C26E-3CA2-48E9-BF9E-397EF05BE7FF}" type="presOf" srcId="{A64DF3B5-76B7-491E-A4BC-687ECE379120}" destId="{08474B39-CB69-44B9-816A-408DB52F8D44}" srcOrd="0" destOrd="0" presId="urn:microsoft.com/office/officeart/2018/2/layout/IconVerticalSolidList"/>
    <dgm:cxn modelId="{A8345E89-9FED-4AC5-A671-A39528D365C6}" srcId="{FCE58681-6277-41D1-A31B-3A09E6625842}" destId="{5254EF37-AEA5-46BB-8EA7-65EDF1915BB2}" srcOrd="0" destOrd="0" parTransId="{0CDB7B47-E354-4E8E-A75A-0D0A540A7E17}" sibTransId="{719D8E56-E1B5-42F1-A66D-A27B69560156}"/>
    <dgm:cxn modelId="{ED73928C-F1C4-4F16-936C-6162BEC69A38}" type="presOf" srcId="{7644A90F-B201-4420-8A2C-928B56D5945F}" destId="{5AB9C16E-AC10-45E5-8881-CB24B17DC531}" srcOrd="0" destOrd="0" presId="urn:microsoft.com/office/officeart/2018/2/layout/IconVerticalSolidList"/>
    <dgm:cxn modelId="{004DE5AF-5B5C-4DF7-99BD-3FA94108E178}" type="presOf" srcId="{69DAD904-DC04-4BEE-BB8A-7D2942ED72F6}" destId="{1A8F69F3-F0DD-42DE-8567-D451EF2AACB3}" srcOrd="0" destOrd="0" presId="urn:microsoft.com/office/officeart/2018/2/layout/IconVerticalSolidList"/>
    <dgm:cxn modelId="{AB3284B9-DCD7-4A03-B453-9CE15FF62D39}" srcId="{7644A90F-B201-4420-8A2C-928B56D5945F}" destId="{69DAD904-DC04-4BEE-BB8A-7D2942ED72F6}" srcOrd="0" destOrd="0" parTransId="{8A018703-FF8E-44CB-87A4-7CBA62411B07}" sibTransId="{D74A7793-90C9-4C7B-90CA-0337B97BC7A0}"/>
    <dgm:cxn modelId="{927E20EA-2786-4EF3-8081-9FD6129D2330}" type="presOf" srcId="{FCE58681-6277-41D1-A31B-3A09E6625842}" destId="{F7142330-5D1D-4C51-A534-95919BE11AFD}" srcOrd="0" destOrd="0" presId="urn:microsoft.com/office/officeart/2018/2/layout/IconVerticalSolidList"/>
    <dgm:cxn modelId="{168DF7ED-BC4D-48B0-89F4-29AF2F42119B}" type="presOf" srcId="{5254EF37-AEA5-46BB-8EA7-65EDF1915BB2}" destId="{0326002B-C988-4B93-9E94-3738C2CF4DA7}" srcOrd="0" destOrd="0" presId="urn:microsoft.com/office/officeart/2018/2/layout/IconVerticalSolidList"/>
    <dgm:cxn modelId="{70BC36FA-233D-4D55-944D-571B65F290F3}" srcId="{69DAD904-DC04-4BEE-BB8A-7D2942ED72F6}" destId="{A64DF3B5-76B7-491E-A4BC-687ECE379120}" srcOrd="0" destOrd="0" parTransId="{D5090953-FB01-44EE-8571-CEB2E01E7249}" sibTransId="{EF7FB192-C842-461B-A6F5-391669667A7D}"/>
    <dgm:cxn modelId="{2F0C1013-4F9C-4113-BE76-047D7BE80563}" type="presParOf" srcId="{5AB9C16E-AC10-45E5-8881-CB24B17DC531}" destId="{153EA03D-9B3C-40A7-90A3-80E7381DD556}" srcOrd="0" destOrd="0" presId="urn:microsoft.com/office/officeart/2018/2/layout/IconVerticalSolidList"/>
    <dgm:cxn modelId="{D5ECFB31-B187-4275-A1D9-D783877E3024}" type="presParOf" srcId="{153EA03D-9B3C-40A7-90A3-80E7381DD556}" destId="{9D8B2358-2D29-4131-B084-438DB1C30E51}" srcOrd="0" destOrd="0" presId="urn:microsoft.com/office/officeart/2018/2/layout/IconVerticalSolidList"/>
    <dgm:cxn modelId="{020B6C47-D49B-4BE1-8747-277366A1BB40}" type="presParOf" srcId="{153EA03D-9B3C-40A7-90A3-80E7381DD556}" destId="{3253DE03-459D-40C4-B6DD-37A861520373}" srcOrd="1" destOrd="0" presId="urn:microsoft.com/office/officeart/2018/2/layout/IconVerticalSolidList"/>
    <dgm:cxn modelId="{C5CE9122-45B3-4F78-BEE6-CCBE5B651D61}" type="presParOf" srcId="{153EA03D-9B3C-40A7-90A3-80E7381DD556}" destId="{F922D8B7-E75A-400E-917D-DA09EC297CAA}" srcOrd="2" destOrd="0" presId="urn:microsoft.com/office/officeart/2018/2/layout/IconVerticalSolidList"/>
    <dgm:cxn modelId="{19A99195-B638-451B-91D5-910F4881AB81}" type="presParOf" srcId="{153EA03D-9B3C-40A7-90A3-80E7381DD556}" destId="{1A8F69F3-F0DD-42DE-8567-D451EF2AACB3}" srcOrd="3" destOrd="0" presId="urn:microsoft.com/office/officeart/2018/2/layout/IconVerticalSolidList"/>
    <dgm:cxn modelId="{630EBE7A-2A6B-4CAA-BB94-70EA30B1545E}" type="presParOf" srcId="{153EA03D-9B3C-40A7-90A3-80E7381DD556}" destId="{08474B39-CB69-44B9-816A-408DB52F8D44}" srcOrd="4" destOrd="0" presId="urn:microsoft.com/office/officeart/2018/2/layout/IconVerticalSolidList"/>
    <dgm:cxn modelId="{9B1D1A38-41B3-466E-8058-EFE935C68753}" type="presParOf" srcId="{5AB9C16E-AC10-45E5-8881-CB24B17DC531}" destId="{433FC7D4-F40E-42E7-8F87-63330A1EFB15}" srcOrd="1" destOrd="0" presId="urn:microsoft.com/office/officeart/2018/2/layout/IconVerticalSolidList"/>
    <dgm:cxn modelId="{11C6B05D-6898-4D1F-8FF8-30CDE14B90C9}" type="presParOf" srcId="{5AB9C16E-AC10-45E5-8881-CB24B17DC531}" destId="{64B835DA-F833-4800-B327-193ED8733771}" srcOrd="2" destOrd="0" presId="urn:microsoft.com/office/officeart/2018/2/layout/IconVerticalSolidList"/>
    <dgm:cxn modelId="{990150CC-6E8F-4C41-A89E-69AEC8E41CEA}" type="presParOf" srcId="{64B835DA-F833-4800-B327-193ED8733771}" destId="{9937C17B-9CB6-4983-BF36-67952B4804B0}" srcOrd="0" destOrd="0" presId="urn:microsoft.com/office/officeart/2018/2/layout/IconVerticalSolidList"/>
    <dgm:cxn modelId="{755954E1-FAC2-46CB-A533-ADD8766B2426}" type="presParOf" srcId="{64B835DA-F833-4800-B327-193ED8733771}" destId="{155F1EEA-39BD-473F-A078-38C6DCB242EE}" srcOrd="1" destOrd="0" presId="urn:microsoft.com/office/officeart/2018/2/layout/IconVerticalSolidList"/>
    <dgm:cxn modelId="{0D70F1F7-E6D6-40DE-A3AC-765CD78CEF5F}" type="presParOf" srcId="{64B835DA-F833-4800-B327-193ED8733771}" destId="{A8ECE141-A2C5-46CD-877C-50073D4E5F82}" srcOrd="2" destOrd="0" presId="urn:microsoft.com/office/officeart/2018/2/layout/IconVerticalSolidList"/>
    <dgm:cxn modelId="{16EE1CBB-12C1-4403-8E47-E38239080C1F}" type="presParOf" srcId="{64B835DA-F833-4800-B327-193ED8733771}" destId="{F7142330-5D1D-4C51-A534-95919BE11AFD}" srcOrd="3" destOrd="0" presId="urn:microsoft.com/office/officeart/2018/2/layout/IconVerticalSolidList"/>
    <dgm:cxn modelId="{8102405E-7B8D-43D2-9D47-A077C2CE1BE7}" type="presParOf" srcId="{64B835DA-F833-4800-B327-193ED8733771}" destId="{0326002B-C988-4B93-9E94-3738C2CF4DA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368241-E835-4110-89C5-3A614F2563ED}"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E134E47-26BC-49DF-80CC-4BECDB95D36A}">
      <dgm:prSet/>
      <dgm:spPr/>
      <dgm:t>
        <a:bodyPr/>
        <a:lstStyle/>
        <a:p>
          <a:pPr>
            <a:lnSpc>
              <a:spcPct val="100000"/>
            </a:lnSpc>
            <a:defRPr b="1"/>
          </a:pPr>
          <a:r>
            <a:rPr lang="nl-NL"/>
            <a:t>Diversiteit?</a:t>
          </a:r>
          <a:endParaRPr lang="en-US"/>
        </a:p>
      </dgm:t>
    </dgm:pt>
    <dgm:pt modelId="{222EA628-D0D8-4836-9C03-8F2CA01A22C7}" type="parTrans" cxnId="{3BC13A54-B956-4A36-89EA-43FB8CDA86BF}">
      <dgm:prSet/>
      <dgm:spPr/>
      <dgm:t>
        <a:bodyPr/>
        <a:lstStyle/>
        <a:p>
          <a:endParaRPr lang="en-US"/>
        </a:p>
      </dgm:t>
    </dgm:pt>
    <dgm:pt modelId="{59F0FF55-64CC-40A6-8DF0-B7BA7FD028D2}" type="sibTrans" cxnId="{3BC13A54-B956-4A36-89EA-43FB8CDA86BF}">
      <dgm:prSet/>
      <dgm:spPr/>
      <dgm:t>
        <a:bodyPr/>
        <a:lstStyle/>
        <a:p>
          <a:endParaRPr lang="en-US"/>
        </a:p>
      </dgm:t>
    </dgm:pt>
    <dgm:pt modelId="{CA02374E-4EAE-4916-946F-A9DB066D8846}">
      <dgm:prSet/>
      <dgm:spPr/>
      <dgm:t>
        <a:bodyPr/>
        <a:lstStyle/>
        <a:p>
          <a:pPr>
            <a:lnSpc>
              <a:spcPct val="100000"/>
            </a:lnSpc>
            <a:defRPr b="1"/>
          </a:pPr>
          <a:r>
            <a:rPr lang="nl-NL"/>
            <a:t>Diversiteit is het optimaal en duurzaam benutten van talenten van alle medewerkers rekening houdend met onderlinge verschillen en overeenkomsten</a:t>
          </a:r>
          <a:endParaRPr lang="en-US"/>
        </a:p>
      </dgm:t>
    </dgm:pt>
    <dgm:pt modelId="{57363D7C-FBB9-42F5-9F5D-60D21E85E299}" type="parTrans" cxnId="{661FF446-50F2-4A26-8182-55239E068297}">
      <dgm:prSet/>
      <dgm:spPr/>
      <dgm:t>
        <a:bodyPr/>
        <a:lstStyle/>
        <a:p>
          <a:endParaRPr lang="en-US"/>
        </a:p>
      </dgm:t>
    </dgm:pt>
    <dgm:pt modelId="{F6DE85EE-D388-4E9F-AAE1-80DED72487B0}" type="sibTrans" cxnId="{661FF446-50F2-4A26-8182-55239E068297}">
      <dgm:prSet/>
      <dgm:spPr/>
      <dgm:t>
        <a:bodyPr/>
        <a:lstStyle/>
        <a:p>
          <a:endParaRPr lang="en-US"/>
        </a:p>
      </dgm:t>
    </dgm:pt>
    <dgm:pt modelId="{44265C6C-C986-4B96-AF8E-6E2F5BDEB057}">
      <dgm:prSet/>
      <dgm:spPr/>
      <dgm:t>
        <a:bodyPr/>
        <a:lstStyle/>
        <a:p>
          <a:pPr>
            <a:lnSpc>
              <a:spcPct val="100000"/>
            </a:lnSpc>
          </a:pPr>
          <a:r>
            <a:rPr lang="nl-NL"/>
            <a:t>goede balans tussen leeftijd, sekse en etniciteit, maar ook aan het aannemen van medewerkers met een arbeidsbeperking</a:t>
          </a:r>
          <a:endParaRPr lang="en-US"/>
        </a:p>
      </dgm:t>
    </dgm:pt>
    <dgm:pt modelId="{A41527AA-A9AA-47DE-BE12-B1821BA1A999}" type="parTrans" cxnId="{338F4F01-6CAE-4679-AD1F-B453119D1FF6}">
      <dgm:prSet/>
      <dgm:spPr/>
      <dgm:t>
        <a:bodyPr/>
        <a:lstStyle/>
        <a:p>
          <a:endParaRPr lang="en-US"/>
        </a:p>
      </dgm:t>
    </dgm:pt>
    <dgm:pt modelId="{651C7A01-390E-4E9C-A0E2-9BEC950A4411}" type="sibTrans" cxnId="{338F4F01-6CAE-4679-AD1F-B453119D1FF6}">
      <dgm:prSet/>
      <dgm:spPr/>
      <dgm:t>
        <a:bodyPr/>
        <a:lstStyle/>
        <a:p>
          <a:endParaRPr lang="en-US"/>
        </a:p>
      </dgm:t>
    </dgm:pt>
    <dgm:pt modelId="{80E91AB4-AED3-4DD8-B033-46577E5556AC}" type="pres">
      <dgm:prSet presAssocID="{77368241-E835-4110-89C5-3A614F2563ED}" presName="root" presStyleCnt="0">
        <dgm:presLayoutVars>
          <dgm:dir/>
          <dgm:resizeHandles val="exact"/>
        </dgm:presLayoutVars>
      </dgm:prSet>
      <dgm:spPr/>
    </dgm:pt>
    <dgm:pt modelId="{CAE98CBB-C99D-432B-8922-F7AD78715B63}" type="pres">
      <dgm:prSet presAssocID="{BE134E47-26BC-49DF-80CC-4BECDB95D36A}" presName="compNode" presStyleCnt="0"/>
      <dgm:spPr/>
    </dgm:pt>
    <dgm:pt modelId="{C5821F96-73F3-4BD0-ACEC-B839FFBB1D15}" type="pres">
      <dgm:prSet presAssocID="{BE134E47-26BC-49DF-80CC-4BECDB95D36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2FAD53E8-155D-4203-96E5-BBE2C07B173C}" type="pres">
      <dgm:prSet presAssocID="{BE134E47-26BC-49DF-80CC-4BECDB95D36A}" presName="iconSpace" presStyleCnt="0"/>
      <dgm:spPr/>
    </dgm:pt>
    <dgm:pt modelId="{CE32D031-DB9F-486D-B717-088EE8F2F241}" type="pres">
      <dgm:prSet presAssocID="{BE134E47-26BC-49DF-80CC-4BECDB95D36A}" presName="parTx" presStyleLbl="revTx" presStyleIdx="0" presStyleCnt="4">
        <dgm:presLayoutVars>
          <dgm:chMax val="0"/>
          <dgm:chPref val="0"/>
        </dgm:presLayoutVars>
      </dgm:prSet>
      <dgm:spPr/>
    </dgm:pt>
    <dgm:pt modelId="{693BB141-B749-4E22-A6D4-CA3BA59C3A48}" type="pres">
      <dgm:prSet presAssocID="{BE134E47-26BC-49DF-80CC-4BECDB95D36A}" presName="txSpace" presStyleCnt="0"/>
      <dgm:spPr/>
    </dgm:pt>
    <dgm:pt modelId="{A8A3CB5D-BB8E-4F22-92E1-2F4D49FC68F9}" type="pres">
      <dgm:prSet presAssocID="{BE134E47-26BC-49DF-80CC-4BECDB95D36A}" presName="desTx" presStyleLbl="revTx" presStyleIdx="1" presStyleCnt="4">
        <dgm:presLayoutVars/>
      </dgm:prSet>
      <dgm:spPr/>
    </dgm:pt>
    <dgm:pt modelId="{1AB2200D-DA27-4FC9-8E62-621D96B179B5}" type="pres">
      <dgm:prSet presAssocID="{59F0FF55-64CC-40A6-8DF0-B7BA7FD028D2}" presName="sibTrans" presStyleCnt="0"/>
      <dgm:spPr/>
    </dgm:pt>
    <dgm:pt modelId="{1A46F68B-C9AA-4E3C-ABE7-6BD9381FF0A5}" type="pres">
      <dgm:prSet presAssocID="{CA02374E-4EAE-4916-946F-A9DB066D8846}" presName="compNode" presStyleCnt="0"/>
      <dgm:spPr/>
    </dgm:pt>
    <dgm:pt modelId="{C3F8215F-2C61-4043-B947-84622DF986FE}" type="pres">
      <dgm:prSet presAssocID="{CA02374E-4EAE-4916-946F-A9DB066D884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0C590A60-5DDD-4EC4-949C-27B0E338EE0E}" type="pres">
      <dgm:prSet presAssocID="{CA02374E-4EAE-4916-946F-A9DB066D8846}" presName="iconSpace" presStyleCnt="0"/>
      <dgm:spPr/>
    </dgm:pt>
    <dgm:pt modelId="{A12CA401-BAD7-4EED-846A-D73CFDF17286}" type="pres">
      <dgm:prSet presAssocID="{CA02374E-4EAE-4916-946F-A9DB066D8846}" presName="parTx" presStyleLbl="revTx" presStyleIdx="2" presStyleCnt="4">
        <dgm:presLayoutVars>
          <dgm:chMax val="0"/>
          <dgm:chPref val="0"/>
        </dgm:presLayoutVars>
      </dgm:prSet>
      <dgm:spPr/>
    </dgm:pt>
    <dgm:pt modelId="{0192E134-DFF9-404A-8127-3B273022E17B}" type="pres">
      <dgm:prSet presAssocID="{CA02374E-4EAE-4916-946F-A9DB066D8846}" presName="txSpace" presStyleCnt="0"/>
      <dgm:spPr/>
    </dgm:pt>
    <dgm:pt modelId="{FEE516C1-8988-447F-8F27-75212EC11C53}" type="pres">
      <dgm:prSet presAssocID="{CA02374E-4EAE-4916-946F-A9DB066D8846}" presName="desTx" presStyleLbl="revTx" presStyleIdx="3" presStyleCnt="4">
        <dgm:presLayoutVars/>
      </dgm:prSet>
      <dgm:spPr/>
    </dgm:pt>
  </dgm:ptLst>
  <dgm:cxnLst>
    <dgm:cxn modelId="{338F4F01-6CAE-4679-AD1F-B453119D1FF6}" srcId="{CA02374E-4EAE-4916-946F-A9DB066D8846}" destId="{44265C6C-C986-4B96-AF8E-6E2F5BDEB057}" srcOrd="0" destOrd="0" parTransId="{A41527AA-A9AA-47DE-BE12-B1821BA1A999}" sibTransId="{651C7A01-390E-4E9C-A0E2-9BEC950A4411}"/>
    <dgm:cxn modelId="{45D96D3A-680B-4278-BD51-1F8A55D44098}" type="presOf" srcId="{77368241-E835-4110-89C5-3A614F2563ED}" destId="{80E91AB4-AED3-4DD8-B033-46577E5556AC}" srcOrd="0" destOrd="0" presId="urn:microsoft.com/office/officeart/2018/5/layout/CenteredIconLabelDescriptionList"/>
    <dgm:cxn modelId="{661FF446-50F2-4A26-8182-55239E068297}" srcId="{77368241-E835-4110-89C5-3A614F2563ED}" destId="{CA02374E-4EAE-4916-946F-A9DB066D8846}" srcOrd="1" destOrd="0" parTransId="{57363D7C-FBB9-42F5-9F5D-60D21E85E299}" sibTransId="{F6DE85EE-D388-4E9F-AAE1-80DED72487B0}"/>
    <dgm:cxn modelId="{3BC13A54-B956-4A36-89EA-43FB8CDA86BF}" srcId="{77368241-E835-4110-89C5-3A614F2563ED}" destId="{BE134E47-26BC-49DF-80CC-4BECDB95D36A}" srcOrd="0" destOrd="0" parTransId="{222EA628-D0D8-4836-9C03-8F2CA01A22C7}" sibTransId="{59F0FF55-64CC-40A6-8DF0-B7BA7FD028D2}"/>
    <dgm:cxn modelId="{0A36DFA5-41A4-46B7-B567-3BA2EA52F6D0}" type="presOf" srcId="{BE134E47-26BC-49DF-80CC-4BECDB95D36A}" destId="{CE32D031-DB9F-486D-B717-088EE8F2F241}" srcOrd="0" destOrd="0" presId="urn:microsoft.com/office/officeart/2018/5/layout/CenteredIconLabelDescriptionList"/>
    <dgm:cxn modelId="{BA9DC2D9-0A8D-4174-997B-11A12B6E73F7}" type="presOf" srcId="{CA02374E-4EAE-4916-946F-A9DB066D8846}" destId="{A12CA401-BAD7-4EED-846A-D73CFDF17286}" srcOrd="0" destOrd="0" presId="urn:microsoft.com/office/officeart/2018/5/layout/CenteredIconLabelDescriptionList"/>
    <dgm:cxn modelId="{B00B22FF-1226-4017-A8A5-15E65C72851D}" type="presOf" srcId="{44265C6C-C986-4B96-AF8E-6E2F5BDEB057}" destId="{FEE516C1-8988-447F-8F27-75212EC11C53}" srcOrd="0" destOrd="0" presId="urn:microsoft.com/office/officeart/2018/5/layout/CenteredIconLabelDescriptionList"/>
    <dgm:cxn modelId="{AB93E7CB-7F1B-48AD-958B-50E2FD1B1C24}" type="presParOf" srcId="{80E91AB4-AED3-4DD8-B033-46577E5556AC}" destId="{CAE98CBB-C99D-432B-8922-F7AD78715B63}" srcOrd="0" destOrd="0" presId="urn:microsoft.com/office/officeart/2018/5/layout/CenteredIconLabelDescriptionList"/>
    <dgm:cxn modelId="{450099BB-53C4-4D67-943E-89E281C4EE68}" type="presParOf" srcId="{CAE98CBB-C99D-432B-8922-F7AD78715B63}" destId="{C5821F96-73F3-4BD0-ACEC-B839FFBB1D15}" srcOrd="0" destOrd="0" presId="urn:microsoft.com/office/officeart/2018/5/layout/CenteredIconLabelDescriptionList"/>
    <dgm:cxn modelId="{E53A719A-559C-4F4F-8441-47882DFB826A}" type="presParOf" srcId="{CAE98CBB-C99D-432B-8922-F7AD78715B63}" destId="{2FAD53E8-155D-4203-96E5-BBE2C07B173C}" srcOrd="1" destOrd="0" presId="urn:microsoft.com/office/officeart/2018/5/layout/CenteredIconLabelDescriptionList"/>
    <dgm:cxn modelId="{278DA552-E1FA-4774-A6A0-32D87A69F733}" type="presParOf" srcId="{CAE98CBB-C99D-432B-8922-F7AD78715B63}" destId="{CE32D031-DB9F-486D-B717-088EE8F2F241}" srcOrd="2" destOrd="0" presId="urn:microsoft.com/office/officeart/2018/5/layout/CenteredIconLabelDescriptionList"/>
    <dgm:cxn modelId="{899058B1-03CE-40EE-AC7D-2C4BE782A7BF}" type="presParOf" srcId="{CAE98CBB-C99D-432B-8922-F7AD78715B63}" destId="{693BB141-B749-4E22-A6D4-CA3BA59C3A48}" srcOrd="3" destOrd="0" presId="urn:microsoft.com/office/officeart/2018/5/layout/CenteredIconLabelDescriptionList"/>
    <dgm:cxn modelId="{38A572CC-77D7-4353-A278-7461EE181917}" type="presParOf" srcId="{CAE98CBB-C99D-432B-8922-F7AD78715B63}" destId="{A8A3CB5D-BB8E-4F22-92E1-2F4D49FC68F9}" srcOrd="4" destOrd="0" presId="urn:microsoft.com/office/officeart/2018/5/layout/CenteredIconLabelDescriptionList"/>
    <dgm:cxn modelId="{1ED50085-340B-4540-8AF4-7CE7A4B3D67F}" type="presParOf" srcId="{80E91AB4-AED3-4DD8-B033-46577E5556AC}" destId="{1AB2200D-DA27-4FC9-8E62-621D96B179B5}" srcOrd="1" destOrd="0" presId="urn:microsoft.com/office/officeart/2018/5/layout/CenteredIconLabelDescriptionList"/>
    <dgm:cxn modelId="{4FF3F5E6-752F-442D-A9E2-6AB592A6DF5B}" type="presParOf" srcId="{80E91AB4-AED3-4DD8-B033-46577E5556AC}" destId="{1A46F68B-C9AA-4E3C-ABE7-6BD9381FF0A5}" srcOrd="2" destOrd="0" presId="urn:microsoft.com/office/officeart/2018/5/layout/CenteredIconLabelDescriptionList"/>
    <dgm:cxn modelId="{38B84BA6-2A62-4219-A44C-3BBC5A0436F4}" type="presParOf" srcId="{1A46F68B-C9AA-4E3C-ABE7-6BD9381FF0A5}" destId="{C3F8215F-2C61-4043-B947-84622DF986FE}" srcOrd="0" destOrd="0" presId="urn:microsoft.com/office/officeart/2018/5/layout/CenteredIconLabelDescriptionList"/>
    <dgm:cxn modelId="{F67BA754-B136-43FB-8C41-4D5AE0B1D2D5}" type="presParOf" srcId="{1A46F68B-C9AA-4E3C-ABE7-6BD9381FF0A5}" destId="{0C590A60-5DDD-4EC4-949C-27B0E338EE0E}" srcOrd="1" destOrd="0" presId="urn:microsoft.com/office/officeart/2018/5/layout/CenteredIconLabelDescriptionList"/>
    <dgm:cxn modelId="{BD86AAEF-0C80-4CAA-9E27-CCDDA7919D0D}" type="presParOf" srcId="{1A46F68B-C9AA-4E3C-ABE7-6BD9381FF0A5}" destId="{A12CA401-BAD7-4EED-846A-D73CFDF17286}" srcOrd="2" destOrd="0" presId="urn:microsoft.com/office/officeart/2018/5/layout/CenteredIconLabelDescriptionList"/>
    <dgm:cxn modelId="{15AD656F-8583-4E40-9DB7-54A9A5682486}" type="presParOf" srcId="{1A46F68B-C9AA-4E3C-ABE7-6BD9381FF0A5}" destId="{0192E134-DFF9-404A-8127-3B273022E17B}" srcOrd="3" destOrd="0" presId="urn:microsoft.com/office/officeart/2018/5/layout/CenteredIconLabelDescriptionList"/>
    <dgm:cxn modelId="{D8A8D3DE-1559-4E50-B427-FB460E71488A}" type="presParOf" srcId="{1A46F68B-C9AA-4E3C-ABE7-6BD9381FF0A5}" destId="{FEE516C1-8988-447F-8F27-75212EC11C53}"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399F2-BEAB-4310-AFF3-75E348459E77}">
      <dsp:nvSpPr>
        <dsp:cNvPr id="0" name=""/>
        <dsp:cNvSpPr/>
      </dsp:nvSpPr>
      <dsp:spPr>
        <a:xfrm>
          <a:off x="0" y="16359"/>
          <a:ext cx="5641974" cy="66163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Wat is armoede?</a:t>
          </a:r>
          <a:endParaRPr lang="en-US" sz="2900" kern="1200"/>
        </a:p>
      </dsp:txBody>
      <dsp:txXfrm>
        <a:off x="32298" y="48657"/>
        <a:ext cx="5577378" cy="597039"/>
      </dsp:txXfrm>
    </dsp:sp>
    <dsp:sp modelId="{244866BC-3279-4F81-82C4-6187A526B6CC}">
      <dsp:nvSpPr>
        <dsp:cNvPr id="0" name=""/>
        <dsp:cNvSpPr/>
      </dsp:nvSpPr>
      <dsp:spPr>
        <a:xfrm>
          <a:off x="0" y="761514"/>
          <a:ext cx="5641974" cy="661635"/>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nl-NL" sz="2900" kern="1200"/>
            <a:t>Armoede in Nederland</a:t>
          </a:r>
          <a:endParaRPr lang="en-US" sz="2900" kern="1200"/>
        </a:p>
      </dsp:txBody>
      <dsp:txXfrm>
        <a:off x="32298" y="793812"/>
        <a:ext cx="5577378" cy="597039"/>
      </dsp:txXfrm>
    </dsp:sp>
    <dsp:sp modelId="{6EA4D69C-6355-425E-893A-DD46339B74F9}">
      <dsp:nvSpPr>
        <dsp:cNvPr id="0" name=""/>
        <dsp:cNvSpPr/>
      </dsp:nvSpPr>
      <dsp:spPr>
        <a:xfrm>
          <a:off x="0" y="1423149"/>
          <a:ext cx="5641974" cy="34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nl-NL" sz="2300" kern="1200"/>
            <a:t>2,5 miljoen onder de armoedegrens…</a:t>
          </a:r>
          <a:endParaRPr lang="en-US" sz="2300" kern="1200"/>
        </a:p>
        <a:p>
          <a:pPr marL="228600" lvl="1" indent="-228600" algn="l" defTabSz="1022350">
            <a:lnSpc>
              <a:spcPct val="90000"/>
            </a:lnSpc>
            <a:spcBef>
              <a:spcPct val="0"/>
            </a:spcBef>
            <a:spcAft>
              <a:spcPct val="20000"/>
            </a:spcAft>
            <a:buChar char="•"/>
          </a:pPr>
          <a:r>
            <a:rPr lang="nl-NL" sz="2300" kern="1200"/>
            <a:t>één op de drie huishoudens kampt met betalingsachterstanden</a:t>
          </a:r>
          <a:endParaRPr lang="en-US" sz="2300" kern="1200"/>
        </a:p>
        <a:p>
          <a:pPr marL="228600" lvl="1" indent="-228600" algn="l" defTabSz="1022350">
            <a:lnSpc>
              <a:spcPct val="90000"/>
            </a:lnSpc>
            <a:spcBef>
              <a:spcPct val="0"/>
            </a:spcBef>
            <a:spcAft>
              <a:spcPct val="20000"/>
            </a:spcAft>
            <a:buChar char="•"/>
          </a:pPr>
          <a:r>
            <a:rPr lang="nl-NL" sz="2300" kern="1200"/>
            <a:t>betalingsachterstanden relatief vaakst voor bij mensen jonger dan 35 </a:t>
          </a:r>
          <a:endParaRPr lang="en-US" sz="2300" kern="1200"/>
        </a:p>
        <a:p>
          <a:pPr marL="228600" lvl="1" indent="-228600" algn="l" defTabSz="1022350">
            <a:lnSpc>
              <a:spcPct val="90000"/>
            </a:lnSpc>
            <a:spcBef>
              <a:spcPct val="0"/>
            </a:spcBef>
            <a:spcAft>
              <a:spcPct val="20000"/>
            </a:spcAft>
            <a:buChar char="•"/>
          </a:pPr>
          <a:r>
            <a:rPr lang="nl-NL" sz="2300" kern="1200"/>
            <a:t>niet-westerse allochtone mensen hebben twee tot vier keer zo vaak een betalingsachterstand dan autochtonen</a:t>
          </a:r>
          <a:endParaRPr lang="en-US" sz="2300" kern="1200"/>
        </a:p>
        <a:p>
          <a:pPr marL="228600" lvl="1" indent="-228600" algn="l" defTabSz="1022350">
            <a:lnSpc>
              <a:spcPct val="90000"/>
            </a:lnSpc>
            <a:spcBef>
              <a:spcPct val="0"/>
            </a:spcBef>
            <a:spcAft>
              <a:spcPct val="20000"/>
            </a:spcAft>
            <a:buChar char="•"/>
          </a:pPr>
          <a:r>
            <a:rPr lang="nl-NL" sz="2300" kern="1200"/>
            <a:t>zelfstandigen leven naar verhouding vaker in armoede dan werkende mensen in loondienst (13% versus 3%)</a:t>
          </a:r>
          <a:endParaRPr lang="en-US" sz="2300" kern="1200"/>
        </a:p>
      </dsp:txBody>
      <dsp:txXfrm>
        <a:off x="0" y="1423149"/>
        <a:ext cx="5641974" cy="3481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033B8-C0C2-46EA-A24A-3C4C46774DB1}">
      <dsp:nvSpPr>
        <dsp:cNvPr id="0" name=""/>
        <dsp:cNvSpPr/>
      </dsp:nvSpPr>
      <dsp:spPr>
        <a:xfrm>
          <a:off x="-148908" y="806181"/>
          <a:ext cx="5641974" cy="14706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3F7D87-C060-47A6-95AD-4B9950B337FC}">
      <dsp:nvSpPr>
        <dsp:cNvPr id="0" name=""/>
        <dsp:cNvSpPr/>
      </dsp:nvSpPr>
      <dsp:spPr>
        <a:xfrm>
          <a:off x="295952" y="1137070"/>
          <a:ext cx="808838" cy="8088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0E3024-124F-4753-B320-9C4D90FD3D19}">
      <dsp:nvSpPr>
        <dsp:cNvPr id="0" name=""/>
        <dsp:cNvSpPr/>
      </dsp:nvSpPr>
      <dsp:spPr>
        <a:xfrm>
          <a:off x="1549653" y="806181"/>
          <a:ext cx="3940090" cy="147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40" tIns="155640" rIns="155640" bIns="155640" numCol="1" spcCol="1270" anchor="ctr" anchorCtr="0">
          <a:noAutofit/>
        </a:bodyPr>
        <a:lstStyle/>
        <a:p>
          <a:pPr marL="0" lvl="0" indent="0" algn="l" defTabSz="1111250">
            <a:lnSpc>
              <a:spcPct val="90000"/>
            </a:lnSpc>
            <a:spcBef>
              <a:spcPct val="0"/>
            </a:spcBef>
            <a:spcAft>
              <a:spcPct val="35000"/>
            </a:spcAft>
            <a:buNone/>
          </a:pPr>
          <a:r>
            <a:rPr lang="nl-NL" sz="2500" kern="1200"/>
            <a:t>Armoede niet alleen veel persoonlijk leed </a:t>
          </a:r>
          <a:endParaRPr lang="en-US" sz="2500" kern="1200"/>
        </a:p>
      </dsp:txBody>
      <dsp:txXfrm>
        <a:off x="1549653" y="806181"/>
        <a:ext cx="3940090" cy="1470616"/>
      </dsp:txXfrm>
    </dsp:sp>
    <dsp:sp modelId="{328E3BCA-A960-4289-A83F-F00B183C76E5}">
      <dsp:nvSpPr>
        <dsp:cNvPr id="0" name=""/>
        <dsp:cNvSpPr/>
      </dsp:nvSpPr>
      <dsp:spPr>
        <a:xfrm>
          <a:off x="-148908" y="2644452"/>
          <a:ext cx="5641974" cy="147061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B53C46-FB67-4DF9-89E1-C258ADDDFA09}">
      <dsp:nvSpPr>
        <dsp:cNvPr id="0" name=""/>
        <dsp:cNvSpPr/>
      </dsp:nvSpPr>
      <dsp:spPr>
        <a:xfrm>
          <a:off x="295952" y="2975340"/>
          <a:ext cx="808838" cy="8088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91A8C5-F755-4AC1-AABC-6F50CFE7653C}">
      <dsp:nvSpPr>
        <dsp:cNvPr id="0" name=""/>
        <dsp:cNvSpPr/>
      </dsp:nvSpPr>
      <dsp:spPr>
        <a:xfrm>
          <a:off x="1549653" y="2644452"/>
          <a:ext cx="2538888" cy="147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40" tIns="155640" rIns="155640" bIns="155640" numCol="1" spcCol="1270" anchor="ctr" anchorCtr="0">
          <a:noAutofit/>
        </a:bodyPr>
        <a:lstStyle/>
        <a:p>
          <a:pPr marL="0" lvl="0" indent="0" algn="l" defTabSz="1111250">
            <a:lnSpc>
              <a:spcPct val="90000"/>
            </a:lnSpc>
            <a:spcBef>
              <a:spcPct val="0"/>
            </a:spcBef>
            <a:spcAft>
              <a:spcPct val="35000"/>
            </a:spcAft>
            <a:buNone/>
          </a:pPr>
          <a:r>
            <a:rPr lang="nl-NL" sz="2500" kern="1200" dirty="0"/>
            <a:t>Het kost de samenleving ook veel geld. </a:t>
          </a:r>
          <a:endParaRPr lang="en-US" sz="2500" kern="1200" dirty="0"/>
        </a:p>
      </dsp:txBody>
      <dsp:txXfrm>
        <a:off x="1549653" y="2644452"/>
        <a:ext cx="2538888" cy="1470616"/>
      </dsp:txXfrm>
    </dsp:sp>
    <dsp:sp modelId="{D0DF83E6-B197-487D-B432-5BAE007A79AD}">
      <dsp:nvSpPr>
        <dsp:cNvPr id="0" name=""/>
        <dsp:cNvSpPr/>
      </dsp:nvSpPr>
      <dsp:spPr>
        <a:xfrm>
          <a:off x="3787402" y="2644452"/>
          <a:ext cx="2003480" cy="1470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40" tIns="155640" rIns="155640" bIns="155640" numCol="1" spcCol="1270" anchor="ctr" anchorCtr="0">
          <a:noAutofit/>
        </a:bodyPr>
        <a:lstStyle/>
        <a:p>
          <a:pPr marL="0" lvl="0" indent="0" algn="l" defTabSz="800100">
            <a:lnSpc>
              <a:spcPct val="90000"/>
            </a:lnSpc>
            <a:spcBef>
              <a:spcPct val="0"/>
            </a:spcBef>
            <a:spcAft>
              <a:spcPct val="35000"/>
            </a:spcAft>
            <a:buNone/>
          </a:pPr>
          <a:r>
            <a:rPr lang="nl-NL" sz="1800" kern="1200" dirty="0"/>
            <a:t>mislopen van belastinggeld </a:t>
          </a:r>
          <a:endParaRPr lang="en-US" sz="1800" kern="1200" dirty="0"/>
        </a:p>
        <a:p>
          <a:pPr marL="0" lvl="0" indent="0" algn="l" defTabSz="800100">
            <a:lnSpc>
              <a:spcPct val="90000"/>
            </a:lnSpc>
            <a:spcBef>
              <a:spcPct val="0"/>
            </a:spcBef>
            <a:spcAft>
              <a:spcPct val="35000"/>
            </a:spcAft>
            <a:buNone/>
          </a:pPr>
          <a:r>
            <a:rPr lang="nl-NL" sz="1800" kern="1200" dirty="0"/>
            <a:t>hoge zorgkosten</a:t>
          </a:r>
          <a:endParaRPr lang="en-US" sz="1800" kern="1200" dirty="0"/>
        </a:p>
        <a:p>
          <a:pPr marL="0" lvl="0" indent="0" algn="l" defTabSz="800100">
            <a:lnSpc>
              <a:spcPct val="90000"/>
            </a:lnSpc>
            <a:spcBef>
              <a:spcPct val="0"/>
            </a:spcBef>
            <a:spcAft>
              <a:spcPct val="35000"/>
            </a:spcAft>
            <a:buNone/>
          </a:pPr>
          <a:r>
            <a:rPr lang="nl-NL" sz="1800" kern="1200" dirty="0"/>
            <a:t>het uitbetalen van uitkeringen</a:t>
          </a:r>
          <a:endParaRPr lang="en-US" sz="1800" kern="1200" dirty="0"/>
        </a:p>
      </dsp:txBody>
      <dsp:txXfrm>
        <a:off x="3787402" y="2644452"/>
        <a:ext cx="2003480" cy="1470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B2358-2D29-4131-B084-438DB1C30E51}">
      <dsp:nvSpPr>
        <dsp:cNvPr id="0" name=""/>
        <dsp:cNvSpPr/>
      </dsp:nvSpPr>
      <dsp:spPr>
        <a:xfrm>
          <a:off x="0" y="799703"/>
          <a:ext cx="5641974" cy="147637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3DE03-459D-40C4-B6DD-37A861520373}">
      <dsp:nvSpPr>
        <dsp:cNvPr id="0" name=""/>
        <dsp:cNvSpPr/>
      </dsp:nvSpPr>
      <dsp:spPr>
        <a:xfrm>
          <a:off x="446603" y="1131887"/>
          <a:ext cx="812006" cy="812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8F69F3-F0DD-42DE-8567-D451EF2AACB3}">
      <dsp:nvSpPr>
        <dsp:cNvPr id="0" name=""/>
        <dsp:cNvSpPr/>
      </dsp:nvSpPr>
      <dsp:spPr>
        <a:xfrm>
          <a:off x="1705213" y="799703"/>
          <a:ext cx="2538888"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933450">
            <a:lnSpc>
              <a:spcPct val="90000"/>
            </a:lnSpc>
            <a:spcBef>
              <a:spcPct val="0"/>
            </a:spcBef>
            <a:spcAft>
              <a:spcPct val="35000"/>
            </a:spcAft>
            <a:buNone/>
          </a:pPr>
          <a:r>
            <a:rPr lang="nl-NL" sz="2100" kern="1200" dirty="0"/>
            <a:t>Als bedrijf/ondernemer problemen door</a:t>
          </a:r>
          <a:endParaRPr lang="en-US" sz="2100" kern="1200" dirty="0"/>
        </a:p>
      </dsp:txBody>
      <dsp:txXfrm>
        <a:off x="1705213" y="799703"/>
        <a:ext cx="2538888" cy="1476375"/>
      </dsp:txXfrm>
    </dsp:sp>
    <dsp:sp modelId="{08474B39-CB69-44B9-816A-408DB52F8D44}">
      <dsp:nvSpPr>
        <dsp:cNvPr id="0" name=""/>
        <dsp:cNvSpPr/>
      </dsp:nvSpPr>
      <dsp:spPr>
        <a:xfrm>
          <a:off x="4244101" y="799703"/>
          <a:ext cx="1397873"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711200">
            <a:lnSpc>
              <a:spcPct val="90000"/>
            </a:lnSpc>
            <a:spcBef>
              <a:spcPct val="0"/>
            </a:spcBef>
            <a:spcAft>
              <a:spcPct val="35000"/>
            </a:spcAft>
            <a:buNone/>
          </a:pPr>
          <a:r>
            <a:rPr lang="nl-NL" sz="1600" kern="1200" dirty="0"/>
            <a:t>schuldeiser </a:t>
          </a:r>
          <a:endParaRPr lang="en-US" sz="1600" kern="1200" dirty="0"/>
        </a:p>
        <a:p>
          <a:pPr marL="0" lvl="0" indent="0" algn="l" defTabSz="711200">
            <a:lnSpc>
              <a:spcPct val="90000"/>
            </a:lnSpc>
            <a:spcBef>
              <a:spcPct val="0"/>
            </a:spcBef>
            <a:spcAft>
              <a:spcPct val="35000"/>
            </a:spcAft>
            <a:buNone/>
          </a:pPr>
          <a:r>
            <a:rPr lang="nl-NL" sz="1600" kern="1200" dirty="0"/>
            <a:t>werknemers in de financiële problemen </a:t>
          </a:r>
          <a:endParaRPr lang="en-US" sz="1600" kern="1200" dirty="0"/>
        </a:p>
      </dsp:txBody>
      <dsp:txXfrm>
        <a:off x="4244101" y="799703"/>
        <a:ext cx="1397873" cy="1476375"/>
      </dsp:txXfrm>
    </dsp:sp>
    <dsp:sp modelId="{9937C17B-9CB6-4983-BF36-67952B4804B0}">
      <dsp:nvSpPr>
        <dsp:cNvPr id="0" name=""/>
        <dsp:cNvSpPr/>
      </dsp:nvSpPr>
      <dsp:spPr>
        <a:xfrm>
          <a:off x="0" y="2645171"/>
          <a:ext cx="5641974" cy="147637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F1EEA-39BD-473F-A078-38C6DCB242EE}">
      <dsp:nvSpPr>
        <dsp:cNvPr id="0" name=""/>
        <dsp:cNvSpPr/>
      </dsp:nvSpPr>
      <dsp:spPr>
        <a:xfrm>
          <a:off x="446603" y="2977356"/>
          <a:ext cx="812006" cy="812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142330-5D1D-4C51-A534-95919BE11AFD}">
      <dsp:nvSpPr>
        <dsp:cNvPr id="0" name=""/>
        <dsp:cNvSpPr/>
      </dsp:nvSpPr>
      <dsp:spPr>
        <a:xfrm>
          <a:off x="1705213" y="2645171"/>
          <a:ext cx="2538888"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933450">
            <a:lnSpc>
              <a:spcPct val="90000"/>
            </a:lnSpc>
            <a:spcBef>
              <a:spcPct val="0"/>
            </a:spcBef>
            <a:spcAft>
              <a:spcPct val="35000"/>
            </a:spcAft>
            <a:buNone/>
          </a:pPr>
          <a:r>
            <a:rPr lang="nl-NL" sz="2100" kern="1200"/>
            <a:t>Als bedrijf/ondernemer bijdrage leveren door </a:t>
          </a:r>
          <a:endParaRPr lang="en-US" sz="2100" kern="1200"/>
        </a:p>
      </dsp:txBody>
      <dsp:txXfrm>
        <a:off x="1705213" y="2645171"/>
        <a:ext cx="2538888" cy="1476375"/>
      </dsp:txXfrm>
    </dsp:sp>
    <dsp:sp modelId="{0326002B-C988-4B93-9E94-3738C2CF4DA7}">
      <dsp:nvSpPr>
        <dsp:cNvPr id="0" name=""/>
        <dsp:cNvSpPr/>
      </dsp:nvSpPr>
      <dsp:spPr>
        <a:xfrm>
          <a:off x="4244101" y="2645171"/>
          <a:ext cx="1397873" cy="1476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50" tIns="156250" rIns="156250" bIns="156250" numCol="1" spcCol="1270" anchor="ctr" anchorCtr="0">
          <a:noAutofit/>
        </a:bodyPr>
        <a:lstStyle/>
        <a:p>
          <a:pPr marL="0" lvl="0" indent="0" algn="l" defTabSz="711200">
            <a:lnSpc>
              <a:spcPct val="90000"/>
            </a:lnSpc>
            <a:spcBef>
              <a:spcPct val="0"/>
            </a:spcBef>
            <a:spcAft>
              <a:spcPct val="35000"/>
            </a:spcAft>
            <a:buNone/>
          </a:pPr>
          <a:endParaRPr lang="en-US" sz="1600" kern="1200" dirty="0"/>
        </a:p>
      </dsp:txBody>
      <dsp:txXfrm>
        <a:off x="4244101" y="2645171"/>
        <a:ext cx="1397873" cy="1476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21F96-73F3-4BD0-ACEC-B839FFBB1D15}">
      <dsp:nvSpPr>
        <dsp:cNvPr id="0" name=""/>
        <dsp:cNvSpPr/>
      </dsp:nvSpPr>
      <dsp:spPr>
        <a:xfrm>
          <a:off x="845874" y="1208445"/>
          <a:ext cx="906609" cy="9066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32D031-DB9F-486D-B717-088EE8F2F241}">
      <dsp:nvSpPr>
        <dsp:cNvPr id="0" name=""/>
        <dsp:cNvSpPr/>
      </dsp:nvSpPr>
      <dsp:spPr>
        <a:xfrm>
          <a:off x="4022" y="2222742"/>
          <a:ext cx="2590312" cy="97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nl-NL" sz="1400" kern="1200"/>
            <a:t>Diversiteit?</a:t>
          </a:r>
          <a:endParaRPr lang="en-US" sz="1400" kern="1200"/>
        </a:p>
      </dsp:txBody>
      <dsp:txXfrm>
        <a:off x="4022" y="2222742"/>
        <a:ext cx="2590312" cy="971367"/>
      </dsp:txXfrm>
    </dsp:sp>
    <dsp:sp modelId="{A8A3CB5D-BB8E-4F22-92E1-2F4D49FC68F9}">
      <dsp:nvSpPr>
        <dsp:cNvPr id="0" name=""/>
        <dsp:cNvSpPr/>
      </dsp:nvSpPr>
      <dsp:spPr>
        <a:xfrm>
          <a:off x="4022" y="3244196"/>
          <a:ext cx="2590312" cy="468607"/>
        </a:xfrm>
        <a:prstGeom prst="rect">
          <a:avLst/>
        </a:prstGeom>
        <a:noFill/>
        <a:ln>
          <a:noFill/>
        </a:ln>
        <a:effectLst/>
      </dsp:spPr>
      <dsp:style>
        <a:lnRef idx="0">
          <a:scrgbClr r="0" g="0" b="0"/>
        </a:lnRef>
        <a:fillRef idx="0">
          <a:scrgbClr r="0" g="0" b="0"/>
        </a:fillRef>
        <a:effectRef idx="0">
          <a:scrgbClr r="0" g="0" b="0"/>
        </a:effectRef>
        <a:fontRef idx="minor"/>
      </dsp:style>
    </dsp:sp>
    <dsp:sp modelId="{C3F8215F-2C61-4043-B947-84622DF986FE}">
      <dsp:nvSpPr>
        <dsp:cNvPr id="0" name=""/>
        <dsp:cNvSpPr/>
      </dsp:nvSpPr>
      <dsp:spPr>
        <a:xfrm>
          <a:off x="3889491" y="1208445"/>
          <a:ext cx="906609" cy="9066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2CA401-BAD7-4EED-846A-D73CFDF17286}">
      <dsp:nvSpPr>
        <dsp:cNvPr id="0" name=""/>
        <dsp:cNvSpPr/>
      </dsp:nvSpPr>
      <dsp:spPr>
        <a:xfrm>
          <a:off x="3047639" y="2222742"/>
          <a:ext cx="2590312" cy="971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nl-NL" sz="1400" kern="1200"/>
            <a:t>Diversiteit is het optimaal en duurzaam benutten van talenten van alle medewerkers rekening houdend met onderlinge verschillen en overeenkomsten</a:t>
          </a:r>
          <a:endParaRPr lang="en-US" sz="1400" kern="1200"/>
        </a:p>
      </dsp:txBody>
      <dsp:txXfrm>
        <a:off x="3047639" y="2222742"/>
        <a:ext cx="2590312" cy="971367"/>
      </dsp:txXfrm>
    </dsp:sp>
    <dsp:sp modelId="{FEE516C1-8988-447F-8F27-75212EC11C53}">
      <dsp:nvSpPr>
        <dsp:cNvPr id="0" name=""/>
        <dsp:cNvSpPr/>
      </dsp:nvSpPr>
      <dsp:spPr>
        <a:xfrm>
          <a:off x="3047639" y="3244196"/>
          <a:ext cx="2590312" cy="468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l-NL" sz="1100" kern="1200"/>
            <a:t>goede balans tussen leeftijd, sekse en etniciteit, maar ook aan het aannemen van medewerkers met een arbeidsbeperking</a:t>
          </a:r>
          <a:endParaRPr lang="en-US" sz="1100" kern="1200"/>
        </a:p>
      </dsp:txBody>
      <dsp:txXfrm>
        <a:off x="3047639" y="3244196"/>
        <a:ext cx="2590312" cy="4686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4D539-3AF6-48AF-A62E-A2B411349529}" type="datetimeFigureOut">
              <a:rPr lang="nl-NL" smtClean="0"/>
              <a:t>7-12-2020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A0810-0C85-4993-8D60-B9028A25F541}" type="slidenum">
              <a:rPr lang="nl-NL" smtClean="0"/>
              <a:t>‹nr.›</a:t>
            </a:fld>
            <a:endParaRPr lang="nl-NL"/>
          </a:p>
        </p:txBody>
      </p:sp>
    </p:spTree>
    <p:extLst>
      <p:ext uri="{BB962C8B-B14F-4D97-AF65-F5344CB8AC3E}">
        <p14:creationId xmlns:p14="http://schemas.microsoft.com/office/powerpoint/2010/main" val="1805201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vonederland.nl/leefbaarheid/mbo"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imcweekendschool.nl/" TargetMode="External"/><Relationship Id="rId4" Type="http://schemas.openxmlformats.org/officeDocument/2006/relationships/hyperlink" Target="http://www.weekendacademie.nl/hom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dirty="0">
                <a:solidFill>
                  <a:schemeClr val="tx1"/>
                </a:solidFill>
                <a:effectLst/>
                <a:latin typeface="+mn-lt"/>
                <a:ea typeface="+mn-ea"/>
                <a:cs typeface="+mn-cs"/>
              </a:rPr>
              <a:t>De term 'armoede' roept al snel allerlei beelden bij ons op: Afrikaanse kinderen die honger lijden, mensen bedelend om geld, een gebrek aan schoon drinkwater. Maar denk ook aan: mensen die worstelen met betalingsachterstanden, hypotheken die onder water staan, langdurige werkloosheid.</a:t>
            </a:r>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Eén ding is duidelijk: armoede kent vele vormen. Armoede is niet alleen een gebrek aan geld, maar vaak ook een gebrek aan een netwerk, opleiding, kansen, capaciteiten en aan gezondheid. Armoede is vaak geen momentopname, maar een structureel probleem met consequenties voor de langere termijn. Armoede heeft ook impact op u als ondernemer. En u kunt als ondernemer bijdragen aan de oplossing. Of het nu gaat om armoede in ontwikkelingslanden of dichter bij huis. </a:t>
            </a:r>
          </a:p>
          <a:p>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12</a:t>
            </a:fld>
            <a:endParaRPr lang="nl-NL"/>
          </a:p>
        </p:txBody>
      </p:sp>
    </p:spTree>
    <p:extLst>
      <p:ext uri="{BB962C8B-B14F-4D97-AF65-F5344CB8AC3E}">
        <p14:creationId xmlns:p14="http://schemas.microsoft.com/office/powerpoint/2010/main" val="68044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Biodiversiteit is de totale verscheidenheid aan leven op aarde. Die verscheidenheid is enorm en omvat mensen, dieren, planten en alle andere organismen. Biologen schatten dat er meer dan 40 miljoen soorten op de wereld zijn, waarvan we er pas zo'n 4 miljoen kennen. Biodiversiteit zorgt ervoor dat we kunnen beschikken over schoon water, vruchtbare grond, voedsel en grondstoffen voor onze economie. We zijn er dus voor ons bestaan afhankelijk van. Daarom is het zorgelijk dat de </a:t>
            </a:r>
            <a:r>
              <a:rPr lang="nl-NL" sz="1200" b="0" i="0" kern="1200" dirty="0" err="1">
                <a:solidFill>
                  <a:schemeClr val="tx1"/>
                </a:solidFill>
                <a:effectLst/>
                <a:latin typeface="+mn-lt"/>
                <a:ea typeface="+mn-ea"/>
                <a:cs typeface="+mn-cs"/>
              </a:rPr>
              <a:t>bioversiteit</a:t>
            </a:r>
            <a:r>
              <a:rPr lang="nl-NL" sz="1200" b="0" i="0" kern="1200" dirty="0">
                <a:solidFill>
                  <a:schemeClr val="tx1"/>
                </a:solidFill>
                <a:effectLst/>
                <a:latin typeface="+mn-lt"/>
                <a:ea typeface="+mn-ea"/>
                <a:cs typeface="+mn-cs"/>
              </a:rPr>
              <a:t> in rap tempo afneemt. </a:t>
            </a:r>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15</a:t>
            </a:fld>
            <a:endParaRPr lang="nl-NL"/>
          </a:p>
        </p:txBody>
      </p:sp>
    </p:spTree>
    <p:extLst>
      <p:ext uri="{BB962C8B-B14F-4D97-AF65-F5344CB8AC3E}">
        <p14:creationId xmlns:p14="http://schemas.microsoft.com/office/powerpoint/2010/main" val="341630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Mensen die in een prettig leefbare omgeving wonen en werken, zijn over het algemeen gezonder en gelukkiger. Als ondernemer kunt u grote invloed uitoefenen hierop. We noemen dit ook wel </a:t>
            </a:r>
            <a:r>
              <a:rPr lang="nl-NL" sz="1200" b="0" i="0" u="none" strike="noStrike" kern="1200" dirty="0">
                <a:solidFill>
                  <a:schemeClr val="tx1"/>
                </a:solidFill>
                <a:effectLst/>
                <a:latin typeface="+mn-lt"/>
                <a:ea typeface="+mn-ea"/>
                <a:cs typeface="+mn-cs"/>
                <a:hlinkClick r:id="rId3"/>
              </a:rPr>
              <a:t>maatschappelijk betrokken ondernemen</a:t>
            </a:r>
            <a:r>
              <a:rPr lang="nl-NL" sz="1200" b="0" i="0" kern="1200" dirty="0">
                <a:solidFill>
                  <a:schemeClr val="tx1"/>
                </a:solidFill>
                <a:effectLst/>
                <a:latin typeface="+mn-lt"/>
                <a:ea typeface="+mn-ea"/>
                <a:cs typeface="+mn-cs"/>
              </a:rPr>
              <a:t> (MBO). U kunt bijvoorbeeld uw medewerkers vrijwilligerswerk laten doen in de buurt. Of een buurtborrel organiseren waarbij bewoners meteen een kijkje kunnen nemen in uw bedrijf. Daarnaast kunt u uw bedrijf op een meer structurele manier aan een maatschappelijk doel verbinden. Zoals kansarme jongeren een beter toekomstperspectief bieden, bijvoorbeeld via een weekendschool:</a:t>
            </a:r>
          </a:p>
          <a:p>
            <a:r>
              <a:rPr lang="nl-NL" sz="1200" b="0" i="0" kern="1200" dirty="0">
                <a:solidFill>
                  <a:schemeClr val="tx1"/>
                </a:solidFill>
                <a:effectLst/>
                <a:latin typeface="+mn-lt"/>
                <a:ea typeface="+mn-ea"/>
                <a:cs typeface="+mn-cs"/>
              </a:rPr>
              <a:t>Zakelijk dienstverlener Eiffel ondersteunt de </a:t>
            </a:r>
            <a:r>
              <a:rPr lang="nl-NL" sz="1200" b="0" i="0" u="none" strike="noStrike" kern="1200" dirty="0">
                <a:solidFill>
                  <a:schemeClr val="tx1"/>
                </a:solidFill>
                <a:effectLst/>
                <a:latin typeface="+mn-lt"/>
                <a:ea typeface="+mn-ea"/>
                <a:cs typeface="+mn-cs"/>
                <a:hlinkClick r:id="rId4"/>
              </a:rPr>
              <a:t>Weekend Academie</a:t>
            </a:r>
            <a:r>
              <a:rPr lang="nl-NL" sz="1200" b="0" i="0" kern="1200" dirty="0">
                <a:solidFill>
                  <a:schemeClr val="tx1"/>
                </a:solidFill>
                <a:effectLst/>
                <a:latin typeface="+mn-lt"/>
                <a:ea typeface="+mn-ea"/>
                <a:cs typeface="+mn-cs"/>
              </a:rPr>
              <a:t> met strategisch advies en coaching. Ook geven medewerkers van Eiffel er workshops aan de kinderen van de academie, die aansluiten bij hun persoonlijke interesses, zoals omgaan met geld, gezonde voeding of reizen.</a:t>
            </a:r>
          </a:p>
          <a:p>
            <a:r>
              <a:rPr lang="nl-NL" sz="1200" b="0" i="0" kern="1200" dirty="0">
                <a:solidFill>
                  <a:schemeClr val="tx1"/>
                </a:solidFill>
                <a:effectLst/>
                <a:latin typeface="+mn-lt"/>
                <a:ea typeface="+mn-ea"/>
                <a:cs typeface="+mn-cs"/>
              </a:rPr>
              <a:t>IBM verzorgt de vakken Marketing &amp; Sales en Computer Techniek aan de </a:t>
            </a:r>
            <a:r>
              <a:rPr lang="nl-NL" sz="1200" b="0" i="0" u="none" strike="noStrike" kern="1200" dirty="0">
                <a:solidFill>
                  <a:schemeClr val="tx1"/>
                </a:solidFill>
                <a:effectLst/>
                <a:latin typeface="+mn-lt"/>
                <a:ea typeface="+mn-ea"/>
                <a:cs typeface="+mn-cs"/>
                <a:hlinkClick r:id="rId5"/>
              </a:rPr>
              <a:t>IMC Weekendschool</a:t>
            </a:r>
            <a:r>
              <a:rPr lang="nl-NL" sz="1200" b="0" i="0" kern="1200" dirty="0">
                <a:solidFill>
                  <a:schemeClr val="tx1"/>
                </a:solidFill>
                <a:effectLst/>
                <a:latin typeface="+mn-lt"/>
                <a:ea typeface="+mn-ea"/>
                <a:cs typeface="+mn-cs"/>
              </a:rPr>
              <a:t>. De IMC Weekendschool wil het toekomstperspectief van achterstandsleerlingen helpen verbreden, hun zelfvertrouwen helpen vergroten en hun gevoel van verbondenheid met de Nederlandse samenleving vergroten.</a:t>
            </a:r>
          </a:p>
          <a:p>
            <a:r>
              <a:rPr lang="nl-NL" sz="1200" b="0" i="0" kern="1200" dirty="0">
                <a:solidFill>
                  <a:schemeClr val="tx1"/>
                </a:solidFill>
                <a:effectLst/>
                <a:latin typeface="+mn-lt"/>
                <a:ea typeface="+mn-ea"/>
                <a:cs typeface="+mn-cs"/>
              </a:rPr>
              <a:t>Investeren in de samenleving levert veel op. Zo krijgt uw bedrijf meer waardering, kunnen uw medewerkers zich breder ontwikkelen en wordt de interne en externe samenwerking sterker.</a:t>
            </a:r>
          </a:p>
          <a:p>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16</a:t>
            </a:fld>
            <a:endParaRPr lang="nl-NL"/>
          </a:p>
        </p:txBody>
      </p:sp>
    </p:spTree>
    <p:extLst>
      <p:ext uri="{BB962C8B-B14F-4D97-AF65-F5344CB8AC3E}">
        <p14:creationId xmlns:p14="http://schemas.microsoft.com/office/powerpoint/2010/main" val="125543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80488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70735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DA2A3101-C6DC-4EE6-A61C-804963ED88B7}" type="datetimeFigureOut">
              <a:rPr lang="nl-NL" smtClean="0"/>
              <a:t>7-12-2020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50EF83-841D-4299-A766-F0CBA55A8C7A}"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8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A2A3101-C6DC-4EE6-A61C-804963ED88B7}" type="datetimeFigureOut">
              <a:rPr lang="nl-NL" smtClean="0"/>
              <a:t>7-12-2020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250EF83-841D-4299-A766-F0CBA55A8C7A}" type="slidenum">
              <a:rPr lang="nl-NL" smtClean="0"/>
              <a:t>‹nr.›</a:t>
            </a:fld>
            <a:endParaRPr lang="nl-NL"/>
          </a:p>
        </p:txBody>
      </p:sp>
    </p:spTree>
    <p:extLst>
      <p:ext uri="{BB962C8B-B14F-4D97-AF65-F5344CB8AC3E}">
        <p14:creationId xmlns:p14="http://schemas.microsoft.com/office/powerpoint/2010/main" val="48890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65639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89709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81083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59155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23639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11771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34763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76627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7-12-2020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768521"/>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A2A3101-C6DC-4EE6-A61C-804963ED88B7}" type="datetimeFigureOut">
              <a:rPr lang="nl-NL" smtClean="0"/>
              <a:t>7-12-2020</a:t>
            </a:fld>
            <a:endParaRPr lang="nl-N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250EF83-841D-4299-A766-F0CBA55A8C7A}"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34105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www.mvonederland.nl/"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hyperlink" Target="http://nl.wikipedia.org/wiki/Ecosystemen"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nl.wikipedia.org/wiki/Organism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C16A723-BC7F-4BF3-85A3-C414DDAC9B23}"/>
              </a:ext>
            </a:extLst>
          </p:cNvPr>
          <p:cNvSpPr txBox="1"/>
          <p:nvPr/>
        </p:nvSpPr>
        <p:spPr>
          <a:xfrm>
            <a:off x="609600" y="274638"/>
            <a:ext cx="10972800" cy="1143000"/>
          </a:xfrm>
          <a:prstGeom prst="rect">
            <a:avLst/>
          </a:prstGeom>
        </p:spPr>
        <p:txBody>
          <a:bodyPr vert="horz" lIns="91440" tIns="45720" rIns="91440" bIns="45720" rtlCol="0" anchor="ctr">
            <a:normAutofit/>
          </a:bodyPr>
          <a:lstStyle/>
          <a:p>
            <a:pPr algn="ctr">
              <a:spcBef>
                <a:spcPct val="0"/>
              </a:spcBef>
              <a:spcAft>
                <a:spcPts val="600"/>
              </a:spcAft>
            </a:pPr>
            <a:r>
              <a:rPr lang="nl-NL" sz="4400" kern="1200">
                <a:latin typeface="Arial" pitchFamily="34" charset="0"/>
                <a:ea typeface="+mj-ea"/>
                <a:cs typeface="Arial" pitchFamily="34" charset="0"/>
              </a:rPr>
              <a:t>Programma voor vandaag:</a:t>
            </a:r>
          </a:p>
        </p:txBody>
      </p:sp>
      <p:sp>
        <p:nvSpPr>
          <p:cNvPr id="3" name="Tekstvak 2">
            <a:extLst>
              <a:ext uri="{FF2B5EF4-FFF2-40B4-BE49-F238E27FC236}">
                <a16:creationId xmlns:a16="http://schemas.microsoft.com/office/drawing/2014/main" id="{AE9AD3B1-C362-4953-9A1E-46C3B319F5A8}"/>
              </a:ext>
            </a:extLst>
          </p:cNvPr>
          <p:cNvSpPr txBox="1"/>
          <p:nvPr/>
        </p:nvSpPr>
        <p:spPr>
          <a:xfrm>
            <a:off x="1584960" y="1600200"/>
            <a:ext cx="5384800" cy="4525963"/>
          </a:xfrm>
          <a:prstGeom prst="rect">
            <a:avLst/>
          </a:prstGeom>
        </p:spPr>
        <p:txBody>
          <a:bodyPr vert="horz" lIns="91440" tIns="45720" rIns="91440" bIns="45720" rtlCol="0">
            <a:normAutofit/>
          </a:bodyPr>
          <a:lstStyle/>
          <a:p>
            <a:pPr marL="342900" indent="-342900">
              <a:spcBef>
                <a:spcPct val="20000"/>
              </a:spcBef>
              <a:buFont typeface="Arial" pitchFamily="34" charset="0"/>
              <a:buAutoNum type="arabicPeriod"/>
            </a:pPr>
            <a:r>
              <a:rPr lang="nl-NL" sz="2800" dirty="0">
                <a:latin typeface="Arial" pitchFamily="34" charset="0"/>
                <a:cs typeface="Arial" pitchFamily="34" charset="0"/>
              </a:rPr>
              <a:t>Korte herhaling werving van vrijwilligers </a:t>
            </a:r>
          </a:p>
          <a:p>
            <a:pPr>
              <a:spcBef>
                <a:spcPct val="20000"/>
              </a:spcBef>
            </a:pPr>
            <a:endParaRPr lang="nl-NL" sz="2800" dirty="0">
              <a:latin typeface="Arial" pitchFamily="34" charset="0"/>
              <a:cs typeface="Arial" pitchFamily="34" charset="0"/>
            </a:endParaRPr>
          </a:p>
          <a:p>
            <a:pPr>
              <a:spcBef>
                <a:spcPct val="20000"/>
              </a:spcBef>
            </a:pPr>
            <a:r>
              <a:rPr lang="nl-NL" sz="2800" dirty="0">
                <a:latin typeface="Arial" pitchFamily="34" charset="0"/>
                <a:cs typeface="Arial" pitchFamily="34" charset="0"/>
              </a:rPr>
              <a:t>2. MVO en de voorbereiding van de gastles volgende week &gt;  </a:t>
            </a:r>
          </a:p>
        </p:txBody>
      </p:sp>
      <p:pic>
        <p:nvPicPr>
          <p:cNvPr id="4" name="Afbeelding 3">
            <a:extLst>
              <a:ext uri="{FF2B5EF4-FFF2-40B4-BE49-F238E27FC236}">
                <a16:creationId xmlns:a16="http://schemas.microsoft.com/office/drawing/2014/main" id="{318DEB7B-C498-4BB4-80FF-0F452E02CCAB}"/>
              </a:ext>
            </a:extLst>
          </p:cNvPr>
          <p:cNvPicPr>
            <a:picLocks noChangeAspect="1"/>
          </p:cNvPicPr>
          <p:nvPr/>
        </p:nvPicPr>
        <p:blipFill rotWithShape="1">
          <a:blip r:embed="rId2"/>
          <a:srcRect l="10491"/>
          <a:stretch/>
        </p:blipFill>
        <p:spPr>
          <a:xfrm>
            <a:off x="7101840" y="1600201"/>
            <a:ext cx="4051141" cy="4525963"/>
          </a:xfrm>
          <a:prstGeom prst="rect">
            <a:avLst/>
          </a:prstGeom>
          <a:noFill/>
        </p:spPr>
      </p:pic>
    </p:spTree>
    <p:extLst>
      <p:ext uri="{BB962C8B-B14F-4D97-AF65-F5344CB8AC3E}">
        <p14:creationId xmlns:p14="http://schemas.microsoft.com/office/powerpoint/2010/main" val="165547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E5EFD6-25AE-41C4-9A62-4AB56DF028E7}"/>
              </a:ext>
            </a:extLst>
          </p:cNvPr>
          <p:cNvSpPr>
            <a:spLocks noGrp="1"/>
          </p:cNvSpPr>
          <p:nvPr>
            <p:ph type="title"/>
          </p:nvPr>
        </p:nvSpPr>
        <p:spPr/>
        <p:txBody>
          <a:bodyPr/>
          <a:lstStyle/>
          <a:p>
            <a:r>
              <a:rPr lang="nl-NL" dirty="0"/>
              <a:t>MVO </a:t>
            </a:r>
            <a:r>
              <a:rPr lang="nl-NL" dirty="0" err="1"/>
              <a:t>nederland</a:t>
            </a:r>
            <a:r>
              <a:rPr lang="nl-NL" dirty="0"/>
              <a:t> </a:t>
            </a:r>
          </a:p>
        </p:txBody>
      </p:sp>
      <p:sp>
        <p:nvSpPr>
          <p:cNvPr id="3" name="Tijdelijke aanduiding voor inhoud 2">
            <a:extLst>
              <a:ext uri="{FF2B5EF4-FFF2-40B4-BE49-F238E27FC236}">
                <a16:creationId xmlns:a16="http://schemas.microsoft.com/office/drawing/2014/main" id="{B1D207AA-BAC8-4CE3-95C0-54A45C539756}"/>
              </a:ext>
            </a:extLst>
          </p:cNvPr>
          <p:cNvSpPr>
            <a:spLocks noGrp="1"/>
          </p:cNvSpPr>
          <p:nvPr>
            <p:ph idx="1"/>
          </p:nvPr>
        </p:nvSpPr>
        <p:spPr/>
        <p:txBody>
          <a:bodyPr/>
          <a:lstStyle/>
          <a:p>
            <a:r>
              <a:rPr lang="nl-NL" dirty="0"/>
              <a:t>‘MVO Nederland is ervan overtuigd dat dit alleen kan in de nieuwe economie: klimaatneutraal, circulair, inclusief en met eerlijke ketens. Daarom vormen we samen met ondernemers een beweging naar die nieuwe economie. Omdat we die zo snel mogelijk willen bereiken moeten we onze beweging nu zo groot mogelijk maken.’</a:t>
            </a:r>
          </a:p>
          <a:p>
            <a:endParaRPr lang="nl-NL" dirty="0"/>
          </a:p>
          <a:p>
            <a:r>
              <a:rPr lang="nl-NL" dirty="0">
                <a:hlinkClick r:id="rId2"/>
              </a:rPr>
              <a:t>https://www.mvonederland.nl/</a:t>
            </a:r>
            <a:r>
              <a:rPr lang="nl-NL" dirty="0"/>
              <a:t> </a:t>
            </a:r>
          </a:p>
        </p:txBody>
      </p:sp>
    </p:spTree>
    <p:extLst>
      <p:ext uri="{BB962C8B-B14F-4D97-AF65-F5344CB8AC3E}">
        <p14:creationId xmlns:p14="http://schemas.microsoft.com/office/powerpoint/2010/main" val="2903796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786384"/>
            <a:ext cx="9720072" cy="1499616"/>
          </a:xfrm>
        </p:spPr>
        <p:txBody>
          <a:bodyPr>
            <a:normAutofit/>
          </a:bodyPr>
          <a:lstStyle/>
          <a:p>
            <a:r>
              <a:rPr lang="nl-NL" dirty="0"/>
              <a:t>zeven kernthema’s bij MVO: </a:t>
            </a:r>
          </a:p>
        </p:txBody>
      </p:sp>
      <p:sp>
        <p:nvSpPr>
          <p:cNvPr id="4" name="Tijdelijke aanduiding voor inhoud 3">
            <a:extLst>
              <a:ext uri="{FF2B5EF4-FFF2-40B4-BE49-F238E27FC236}">
                <a16:creationId xmlns:a16="http://schemas.microsoft.com/office/drawing/2014/main" id="{B5CD0ACC-E30A-43EB-AB77-3FB51EEE650C}"/>
              </a:ext>
            </a:extLst>
          </p:cNvPr>
          <p:cNvSpPr>
            <a:spLocks noGrp="1"/>
          </p:cNvSpPr>
          <p:nvPr>
            <p:ph idx="1"/>
          </p:nvPr>
        </p:nvSpPr>
        <p:spPr/>
        <p:txBody>
          <a:bodyPr/>
          <a:lstStyle/>
          <a:p>
            <a:r>
              <a:rPr lang="nl-NL" dirty="0"/>
              <a:t>• behoorlijk bestuur</a:t>
            </a:r>
          </a:p>
          <a:p>
            <a:r>
              <a:rPr lang="nl-NL" dirty="0"/>
              <a:t>• mensenrechten</a:t>
            </a:r>
          </a:p>
          <a:p>
            <a:r>
              <a:rPr lang="nl-NL" dirty="0"/>
              <a:t>• arbeidspraktijk</a:t>
            </a:r>
          </a:p>
          <a:p>
            <a:r>
              <a:rPr lang="nl-NL" dirty="0"/>
              <a:t>• het milieu</a:t>
            </a:r>
          </a:p>
          <a:p>
            <a:r>
              <a:rPr lang="nl-NL" dirty="0"/>
              <a:t>• eerlijk zakendoen</a:t>
            </a:r>
          </a:p>
          <a:p>
            <a:r>
              <a:rPr lang="nl-NL" dirty="0"/>
              <a:t>• consumentenaangelegenheden </a:t>
            </a:r>
          </a:p>
        </p:txBody>
      </p:sp>
    </p:spTree>
    <p:extLst>
      <p:ext uri="{BB962C8B-B14F-4D97-AF65-F5344CB8AC3E}">
        <p14:creationId xmlns:p14="http://schemas.microsoft.com/office/powerpoint/2010/main" val="81598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3468" y="643467"/>
            <a:ext cx="3415612" cy="5571066"/>
          </a:xfrm>
        </p:spPr>
        <p:txBody>
          <a:bodyPr>
            <a:normAutofit/>
          </a:bodyPr>
          <a:lstStyle/>
          <a:p>
            <a:r>
              <a:rPr lang="nl-NL" dirty="0">
                <a:solidFill>
                  <a:srgbClr val="FFFFFF"/>
                </a:solidFill>
              </a:rPr>
              <a:t>MVO en Armoede</a:t>
            </a:r>
          </a:p>
        </p:txBody>
      </p:sp>
      <p:graphicFrame>
        <p:nvGraphicFramePr>
          <p:cNvPr id="5" name="Tijdelijke aanduiding voor inhoud 2">
            <a:extLst>
              <a:ext uri="{FF2B5EF4-FFF2-40B4-BE49-F238E27FC236}">
                <a16:creationId xmlns:a16="http://schemas.microsoft.com/office/drawing/2014/main" id="{A1A5176D-162D-4C55-917F-1EBD85A09A03}"/>
              </a:ext>
            </a:extLst>
          </p:cNvPr>
          <p:cNvGraphicFramePr>
            <a:graphicFrameLocks noGrp="1"/>
          </p:cNvGraphicFramePr>
          <p:nvPr>
            <p:ph idx="1"/>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36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3468" y="643467"/>
            <a:ext cx="3415612" cy="5571066"/>
          </a:xfrm>
        </p:spPr>
        <p:txBody>
          <a:bodyPr>
            <a:normAutofit/>
          </a:bodyPr>
          <a:lstStyle/>
          <a:p>
            <a:r>
              <a:rPr lang="nl-NL">
                <a:solidFill>
                  <a:srgbClr val="FFFFFF"/>
                </a:solidFill>
              </a:rPr>
              <a:t>MVO en Armoede</a:t>
            </a:r>
          </a:p>
        </p:txBody>
      </p:sp>
      <p:graphicFrame>
        <p:nvGraphicFramePr>
          <p:cNvPr id="5" name="Tijdelijke aanduiding voor inhoud 2">
            <a:extLst>
              <a:ext uri="{FF2B5EF4-FFF2-40B4-BE49-F238E27FC236}">
                <a16:creationId xmlns:a16="http://schemas.microsoft.com/office/drawing/2014/main" id="{25C8F348-0F45-4CA5-9121-DDE62A4E5B7A}"/>
              </a:ext>
            </a:extLst>
          </p:cNvPr>
          <p:cNvGraphicFramePr>
            <a:graphicFrameLocks noGrp="1"/>
          </p:cNvGraphicFramePr>
          <p:nvPr>
            <p:ph idx="1"/>
            <p:extLst>
              <p:ext uri="{D42A27DB-BD31-4B8C-83A1-F6EECF244321}">
                <p14:modId xmlns:p14="http://schemas.microsoft.com/office/powerpoint/2010/main" val="395990868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1482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3468" y="643467"/>
            <a:ext cx="3415612" cy="5571066"/>
          </a:xfrm>
        </p:spPr>
        <p:txBody>
          <a:bodyPr>
            <a:normAutofit/>
          </a:bodyPr>
          <a:lstStyle/>
          <a:p>
            <a:r>
              <a:rPr lang="nl-NL">
                <a:solidFill>
                  <a:srgbClr val="FFFFFF"/>
                </a:solidFill>
              </a:rPr>
              <a:t>MVO en Armoede</a:t>
            </a:r>
          </a:p>
        </p:txBody>
      </p:sp>
      <p:graphicFrame>
        <p:nvGraphicFramePr>
          <p:cNvPr id="5" name="Tijdelijke aanduiding voor inhoud 2">
            <a:extLst>
              <a:ext uri="{FF2B5EF4-FFF2-40B4-BE49-F238E27FC236}">
                <a16:creationId xmlns:a16="http://schemas.microsoft.com/office/drawing/2014/main" id="{CB597776-6F59-488D-907C-DF2A64854475}"/>
              </a:ext>
            </a:extLst>
          </p:cNvPr>
          <p:cNvGraphicFramePr>
            <a:graphicFrameLocks noGrp="1"/>
          </p:cNvGraphicFramePr>
          <p:nvPr>
            <p:ph idx="1"/>
            <p:extLst>
              <p:ext uri="{D42A27DB-BD31-4B8C-83A1-F6EECF244321}">
                <p14:modId xmlns:p14="http://schemas.microsoft.com/office/powerpoint/2010/main" val="310630457"/>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vak 5">
            <a:extLst>
              <a:ext uri="{FF2B5EF4-FFF2-40B4-BE49-F238E27FC236}">
                <a16:creationId xmlns:a16="http://schemas.microsoft.com/office/drawing/2014/main" id="{5F3CC8C7-6595-4CB1-AF2E-6CA44C5A3894}"/>
              </a:ext>
            </a:extLst>
          </p:cNvPr>
          <p:cNvSpPr txBox="1"/>
          <p:nvPr/>
        </p:nvSpPr>
        <p:spPr>
          <a:xfrm>
            <a:off x="5534025" y="5746984"/>
            <a:ext cx="6096000" cy="923330"/>
          </a:xfrm>
          <a:prstGeom prst="rect">
            <a:avLst/>
          </a:prstGeom>
          <a:noFill/>
        </p:spPr>
        <p:txBody>
          <a:bodyPr wrap="square">
            <a:spAutoFit/>
          </a:bodyPr>
          <a:lstStyle/>
          <a:p>
            <a:r>
              <a:rPr lang="nl-NL" dirty="0"/>
              <a:t>(lokale) initiatieven gericht op armoedebestrijding of preventie te steunen met geld, kennis of menskracht: </a:t>
            </a:r>
            <a:r>
              <a:rPr lang="nl-NL" dirty="0" err="1"/>
              <a:t>Quit</a:t>
            </a:r>
            <a:r>
              <a:rPr lang="nl-NL" dirty="0"/>
              <a:t> community, Rotary. </a:t>
            </a:r>
          </a:p>
        </p:txBody>
      </p:sp>
      <p:sp>
        <p:nvSpPr>
          <p:cNvPr id="8" name="Pijl: omlaag 7">
            <a:extLst>
              <a:ext uri="{FF2B5EF4-FFF2-40B4-BE49-F238E27FC236}">
                <a16:creationId xmlns:a16="http://schemas.microsoft.com/office/drawing/2014/main" id="{98DFA7AA-F857-4290-A007-FE3F4D55CC22}"/>
              </a:ext>
            </a:extLst>
          </p:cNvPr>
          <p:cNvSpPr/>
          <p:nvPr/>
        </p:nvSpPr>
        <p:spPr>
          <a:xfrm>
            <a:off x="8162925" y="5229007"/>
            <a:ext cx="419100" cy="429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81066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8018272" cy="1499616"/>
          </a:xfrm>
        </p:spPr>
        <p:txBody>
          <a:bodyPr>
            <a:normAutofit/>
          </a:bodyPr>
          <a:lstStyle/>
          <a:p>
            <a:r>
              <a:rPr lang="nl-NL" dirty="0"/>
              <a:t>MVO en Biodiversiteit</a:t>
            </a:r>
          </a:p>
        </p:txBody>
      </p:sp>
      <p:sp>
        <p:nvSpPr>
          <p:cNvPr id="3" name="Tijdelijke aanduiding voor inhoud 2"/>
          <p:cNvSpPr>
            <a:spLocks noGrp="1"/>
          </p:cNvSpPr>
          <p:nvPr>
            <p:ph idx="1"/>
          </p:nvPr>
        </p:nvSpPr>
        <p:spPr>
          <a:xfrm>
            <a:off x="1024128" y="2286000"/>
            <a:ext cx="8018271" cy="4023360"/>
          </a:xfrm>
        </p:spPr>
        <p:txBody>
          <a:bodyPr>
            <a:normAutofit/>
          </a:bodyPr>
          <a:lstStyle/>
          <a:p>
            <a:r>
              <a:rPr lang="nl-NL" dirty="0"/>
              <a:t>Met biodiversiteit wordt de variatie onder alle levende organismen bedoeld. Het gaat hierbij om de diversiteit aan </a:t>
            </a:r>
            <a:r>
              <a:rPr lang="nl-NL" u="sng" dirty="0">
                <a:hlinkClick r:id="rId3"/>
              </a:rPr>
              <a:t>ecosystemen</a:t>
            </a:r>
            <a:r>
              <a:rPr lang="nl-NL" dirty="0"/>
              <a:t>, met daarin verschillende soorten </a:t>
            </a:r>
            <a:r>
              <a:rPr lang="nl-NL" u="sng" dirty="0">
                <a:hlinkClick r:id="rId4"/>
              </a:rPr>
              <a:t>organismen</a:t>
            </a:r>
            <a:r>
              <a:rPr lang="nl-NL" dirty="0"/>
              <a:t>, en de verschillen tussen organismen van hetzelfde soort.</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360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descr="Afbeelding met foto, veel, jong, bedekt&#10;&#10;Automatisch gegenereerde beschrijving"/>
          <p:cNvPicPr>
            <a:picLocks noChangeAspect="1"/>
          </p:cNvPicPr>
          <p:nvPr/>
        </p:nvPicPr>
        <p:blipFill rotWithShape="1">
          <a:blip r:embed="rId3"/>
          <a:srcRect t="3079" r="20000" b="6013"/>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1024128" y="585216"/>
            <a:ext cx="6066816" cy="1499616"/>
          </a:xfrm>
        </p:spPr>
        <p:txBody>
          <a:bodyPr>
            <a:normAutofit/>
          </a:bodyPr>
          <a:lstStyle/>
          <a:p>
            <a:r>
              <a:rPr lang="nl-NL">
                <a:solidFill>
                  <a:srgbClr val="000000"/>
                </a:solidFill>
              </a:rPr>
              <a:t>MVO en Leefbaarheid</a:t>
            </a:r>
          </a:p>
        </p:txBody>
      </p:sp>
      <p:cxnSp>
        <p:nvCxnSpPr>
          <p:cNvPr id="18" name="Straight Connector 17">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1024128" y="2286000"/>
            <a:ext cx="6066816" cy="4023360"/>
          </a:xfrm>
        </p:spPr>
        <p:txBody>
          <a:bodyPr>
            <a:normAutofit/>
          </a:bodyPr>
          <a:lstStyle/>
          <a:p>
            <a:pPr marL="0" indent="0">
              <a:buNone/>
            </a:pPr>
            <a:r>
              <a:rPr lang="nl-NL" dirty="0">
                <a:solidFill>
                  <a:srgbClr val="000000"/>
                </a:solidFill>
              </a:rPr>
              <a:t>Als bedrijf lokaal bekend en betrokken?</a:t>
            </a:r>
          </a:p>
          <a:p>
            <a:pPr marL="0" indent="0">
              <a:buNone/>
            </a:pPr>
            <a:r>
              <a:rPr lang="nl-NL" dirty="0">
                <a:solidFill>
                  <a:srgbClr val="000000"/>
                </a:solidFill>
              </a:rPr>
              <a:t>Maatschappelijk Betrokken Ondernemer (MBO)</a:t>
            </a:r>
          </a:p>
          <a:p>
            <a:pPr lvl="1"/>
            <a:r>
              <a:rPr lang="nl-NL" dirty="0">
                <a:solidFill>
                  <a:srgbClr val="000000"/>
                </a:solidFill>
              </a:rPr>
              <a:t>Vrijwilligerswerk in de buurt</a:t>
            </a:r>
          </a:p>
          <a:p>
            <a:pPr lvl="1"/>
            <a:r>
              <a:rPr lang="nl-NL" dirty="0">
                <a:solidFill>
                  <a:srgbClr val="000000"/>
                </a:solidFill>
              </a:rPr>
              <a:t>Buurtborrel</a:t>
            </a:r>
          </a:p>
          <a:p>
            <a:pPr lvl="1"/>
            <a:r>
              <a:rPr lang="nl-NL" dirty="0">
                <a:solidFill>
                  <a:srgbClr val="000000"/>
                </a:solidFill>
              </a:rPr>
              <a:t>Kansarme jongeren helpen en toekomst bieden</a:t>
            </a:r>
          </a:p>
          <a:p>
            <a:pPr lvl="1"/>
            <a:r>
              <a:rPr lang="nl-NL" dirty="0">
                <a:solidFill>
                  <a:srgbClr val="000000"/>
                </a:solidFill>
              </a:rPr>
              <a:t>Workshops of weekendschool</a:t>
            </a:r>
          </a:p>
          <a:p>
            <a:endParaRPr lang="nl-NL" dirty="0">
              <a:solidFill>
                <a:srgbClr val="000000"/>
              </a:solidFill>
            </a:endParaRPr>
          </a:p>
          <a:p>
            <a:r>
              <a:rPr lang="nl-NL" dirty="0">
                <a:solidFill>
                  <a:srgbClr val="000000"/>
                </a:solidFill>
              </a:rPr>
              <a:t>Goed voor buurt en goed voor bedrijf!</a:t>
            </a:r>
          </a:p>
        </p:txBody>
      </p:sp>
    </p:spTree>
    <p:extLst>
      <p:ext uri="{BB962C8B-B14F-4D97-AF65-F5344CB8AC3E}">
        <p14:creationId xmlns:p14="http://schemas.microsoft.com/office/powerpoint/2010/main" val="4197202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3468" y="643467"/>
            <a:ext cx="3415612" cy="5571066"/>
          </a:xfrm>
        </p:spPr>
        <p:txBody>
          <a:bodyPr>
            <a:normAutofit/>
          </a:bodyPr>
          <a:lstStyle/>
          <a:p>
            <a:r>
              <a:rPr lang="nl-NL">
                <a:solidFill>
                  <a:srgbClr val="FFFFFF"/>
                </a:solidFill>
              </a:rPr>
              <a:t>MVO en Diversiteit</a:t>
            </a:r>
          </a:p>
        </p:txBody>
      </p:sp>
      <p:graphicFrame>
        <p:nvGraphicFramePr>
          <p:cNvPr id="5" name="Tijdelijke aanduiding voor inhoud 2">
            <a:extLst>
              <a:ext uri="{FF2B5EF4-FFF2-40B4-BE49-F238E27FC236}">
                <a16:creationId xmlns:a16="http://schemas.microsoft.com/office/drawing/2014/main" id="{65E6EC80-8384-4F09-9C1D-C9593EE47B2B}"/>
              </a:ext>
            </a:extLst>
          </p:cNvPr>
          <p:cNvGraphicFramePr>
            <a:graphicFrameLocks noGrp="1"/>
          </p:cNvGraphicFramePr>
          <p:nvPr>
            <p:ph idx="1"/>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3664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3467" y="643467"/>
            <a:ext cx="7164674" cy="5571066"/>
          </a:xfrm>
        </p:spPr>
        <p:txBody>
          <a:bodyPr vert="horz" lIns="91440" tIns="45720" rIns="91440" bIns="45720" rtlCol="0" anchor="ctr">
            <a:normAutofit/>
          </a:bodyPr>
          <a:lstStyle/>
          <a:p>
            <a:pPr algn="r"/>
            <a:r>
              <a:rPr lang="nl-NL" sz="6600" spc="200" dirty="0">
                <a:solidFill>
                  <a:schemeClr val="tx1">
                    <a:alpha val="80000"/>
                  </a:schemeClr>
                </a:solidFill>
              </a:rPr>
              <a:t>MVO en arbeid: </a:t>
            </a:r>
            <a:br>
              <a:rPr lang="nl-NL" sz="6600" spc="200" dirty="0">
                <a:solidFill>
                  <a:schemeClr val="tx1">
                    <a:alpha val="80000"/>
                  </a:schemeClr>
                </a:solidFill>
              </a:rPr>
            </a:br>
            <a:r>
              <a:rPr lang="nl-NL" sz="6600" spc="200" dirty="0">
                <a:solidFill>
                  <a:schemeClr val="tx1">
                    <a:alpha val="80000"/>
                  </a:schemeClr>
                </a:solidFill>
              </a:rPr>
              <a:t>Volgende week Gastles! </a:t>
            </a:r>
          </a:p>
        </p:txBody>
      </p:sp>
      <p:cxnSp>
        <p:nvCxnSpPr>
          <p:cNvPr id="23" name="Straight Connector 22">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6" name="Tabel 15">
            <a:extLst>
              <a:ext uri="{FF2B5EF4-FFF2-40B4-BE49-F238E27FC236}">
                <a16:creationId xmlns:a16="http://schemas.microsoft.com/office/drawing/2014/main" id="{24FF7113-9D69-444E-A0B4-0B17D844AEB7}"/>
              </a:ext>
            </a:extLst>
          </p:cNvPr>
          <p:cNvGraphicFramePr>
            <a:graphicFrameLocks noGrp="1"/>
          </p:cNvGraphicFramePr>
          <p:nvPr>
            <p:extLst>
              <p:ext uri="{D42A27DB-BD31-4B8C-83A1-F6EECF244321}">
                <p14:modId xmlns:p14="http://schemas.microsoft.com/office/powerpoint/2010/main" val="4245799935"/>
              </p:ext>
            </p:extLst>
          </p:nvPr>
        </p:nvGraphicFramePr>
        <p:xfrm>
          <a:off x="4621557" y="3715025"/>
          <a:ext cx="3228697" cy="2040149"/>
        </p:xfrm>
        <a:graphic>
          <a:graphicData uri="http://schemas.openxmlformats.org/drawingml/2006/table">
            <a:tbl>
              <a:tblPr firstRow="1" firstCol="1" bandRow="1"/>
              <a:tblGrid>
                <a:gridCol w="3228697">
                  <a:extLst>
                    <a:ext uri="{9D8B030D-6E8A-4147-A177-3AD203B41FA5}">
                      <a16:colId xmlns:a16="http://schemas.microsoft.com/office/drawing/2014/main" val="977749545"/>
                    </a:ext>
                  </a:extLst>
                </a:gridCol>
              </a:tblGrid>
              <a:tr h="1262835">
                <a:tc>
                  <a:txBody>
                    <a:bodyPr/>
                    <a:lstStyle/>
                    <a:p>
                      <a:r>
                        <a:rPr lang="nl-NL" sz="6600" dirty="0"/>
                        <a:t> </a:t>
                      </a:r>
                    </a:p>
                  </a:txBody>
                  <a:tcPr marL="0" marR="0" marT="0" marB="0">
                    <a:lnL>
                      <a:noFill/>
                    </a:lnL>
                    <a:lnR>
                      <a:noFill/>
                    </a:lnR>
                    <a:lnT>
                      <a:noFill/>
                    </a:lnT>
                    <a:lnB>
                      <a:noFill/>
                    </a:lnB>
                  </a:tcPr>
                </a:tc>
                <a:extLst>
                  <a:ext uri="{0D108BD9-81ED-4DB2-BD59-A6C34878D82A}">
                    <a16:rowId xmlns:a16="http://schemas.microsoft.com/office/drawing/2014/main" val="3096199414"/>
                  </a:ext>
                </a:extLst>
              </a:tr>
              <a:tr h="777314">
                <a:tc>
                  <a:txBody>
                    <a:bodyPr/>
                    <a:lstStyle/>
                    <a:p>
                      <a:pPr>
                        <a:lnSpc>
                          <a:spcPts val="1400"/>
                        </a:lnSpc>
                      </a:pPr>
                      <a:r>
                        <a:rPr lang="nl-NL" sz="4000" b="1" dirty="0">
                          <a:solidFill>
                            <a:srgbClr val="0E5296"/>
                          </a:solidFill>
                          <a:effectLst/>
                          <a:latin typeface="Arial" panose="020B0604020202020204" pitchFamily="34" charset="0"/>
                          <a:ea typeface="Calibri" panose="020F0502020204030204" pitchFamily="34" charset="0"/>
                        </a:rPr>
                        <a:t>Bas Kuijpers</a:t>
                      </a:r>
                      <a:endParaRPr lang="nl-NL" sz="4400" dirty="0">
                        <a:effectLst/>
                        <a:latin typeface="Calibri" panose="020F0502020204030204" pitchFamily="34" charset="0"/>
                        <a:ea typeface="Calibri" panose="020F0502020204030204" pitchFamily="34" charset="0"/>
                      </a:endParaRPr>
                    </a:p>
                  </a:txBody>
                  <a:tcPr marL="0" marR="0" marT="0" marB="0">
                    <a:lnL>
                      <a:noFill/>
                    </a:lnL>
                    <a:lnR>
                      <a:noFill/>
                    </a:lnR>
                    <a:lnT>
                      <a:noFill/>
                    </a:lnT>
                    <a:lnB>
                      <a:noFill/>
                    </a:lnB>
                  </a:tcPr>
                </a:tc>
                <a:extLst>
                  <a:ext uri="{0D108BD9-81ED-4DB2-BD59-A6C34878D82A}">
                    <a16:rowId xmlns:a16="http://schemas.microsoft.com/office/drawing/2014/main" val="4158414558"/>
                  </a:ext>
                </a:extLst>
              </a:tr>
            </a:tbl>
          </a:graphicData>
        </a:graphic>
      </p:graphicFrame>
      <p:sp>
        <p:nvSpPr>
          <p:cNvPr id="18" name="Tekstvak 17">
            <a:extLst>
              <a:ext uri="{FF2B5EF4-FFF2-40B4-BE49-F238E27FC236}">
                <a16:creationId xmlns:a16="http://schemas.microsoft.com/office/drawing/2014/main" id="{690C596E-B988-47C4-BACA-E9591361A3A3}"/>
              </a:ext>
            </a:extLst>
          </p:cNvPr>
          <p:cNvSpPr txBox="1"/>
          <p:nvPr/>
        </p:nvSpPr>
        <p:spPr>
          <a:xfrm>
            <a:off x="5245443" y="5253335"/>
            <a:ext cx="4230752" cy="461665"/>
          </a:xfrm>
          <a:prstGeom prst="rect">
            <a:avLst/>
          </a:prstGeom>
          <a:noFill/>
        </p:spPr>
        <p:txBody>
          <a:bodyPr wrap="square" rtlCol="0">
            <a:spAutoFit/>
          </a:bodyPr>
          <a:lstStyle/>
          <a:p>
            <a:r>
              <a:rPr lang="nl-NL" sz="2400" dirty="0"/>
              <a:t>Met dank aan Jelle! </a:t>
            </a:r>
          </a:p>
        </p:txBody>
      </p:sp>
    </p:spTree>
    <p:extLst>
      <p:ext uri="{BB962C8B-B14F-4D97-AF65-F5344CB8AC3E}">
        <p14:creationId xmlns:p14="http://schemas.microsoft.com/office/powerpoint/2010/main" val="2719328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786384"/>
            <a:ext cx="9720072" cy="1499616"/>
          </a:xfrm>
        </p:spPr>
        <p:txBody>
          <a:bodyPr>
            <a:normAutofit/>
          </a:bodyPr>
          <a:lstStyle/>
          <a:p>
            <a:r>
              <a:rPr lang="nl-NL" dirty="0"/>
              <a:t>Voorbereiding van de gastles: </a:t>
            </a:r>
          </a:p>
        </p:txBody>
      </p:sp>
      <p:pic>
        <p:nvPicPr>
          <p:cNvPr id="7" name="Tijdelijke aanduiding voor inhoud 6">
            <a:extLst>
              <a:ext uri="{FF2B5EF4-FFF2-40B4-BE49-F238E27FC236}">
                <a16:creationId xmlns:a16="http://schemas.microsoft.com/office/drawing/2014/main" id="{150CF965-9567-43E4-9325-66395CAD016B}"/>
              </a:ext>
            </a:extLst>
          </p:cNvPr>
          <p:cNvPicPr>
            <a:picLocks noGrp="1" noChangeAspect="1"/>
          </p:cNvPicPr>
          <p:nvPr>
            <p:ph idx="1"/>
          </p:nvPr>
        </p:nvPicPr>
        <p:blipFill rotWithShape="1">
          <a:blip r:embed="rId2"/>
          <a:srcRect t="15911"/>
          <a:stretch/>
        </p:blipFill>
        <p:spPr>
          <a:xfrm>
            <a:off x="1129753" y="1899920"/>
            <a:ext cx="9751938" cy="4612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873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2A39BC-C484-4688-8231-9FF99020AD8D}"/>
              </a:ext>
            </a:extLst>
          </p:cNvPr>
          <p:cNvSpPr>
            <a:spLocks noGrp="1"/>
          </p:cNvSpPr>
          <p:nvPr>
            <p:ph type="title"/>
          </p:nvPr>
        </p:nvSpPr>
        <p:spPr>
          <a:xfrm>
            <a:off x="609600" y="731836"/>
            <a:ext cx="10972800" cy="1143000"/>
          </a:xfrm>
        </p:spPr>
        <p:txBody>
          <a:bodyPr/>
          <a:lstStyle/>
          <a:p>
            <a:pPr algn="l"/>
            <a:r>
              <a:rPr lang="en-US" dirty="0"/>
              <a:t>1. </a:t>
            </a:r>
            <a:r>
              <a:rPr lang="en-US" dirty="0" err="1"/>
              <a:t>Afronding</a:t>
            </a:r>
            <a:r>
              <a:rPr lang="en-US" dirty="0"/>
              <a:t> </a:t>
            </a:r>
            <a:r>
              <a:rPr lang="en-US" dirty="0" err="1"/>
              <a:t>opdracht</a:t>
            </a:r>
            <a:r>
              <a:rPr lang="en-US" dirty="0"/>
              <a:t>:  </a:t>
            </a:r>
          </a:p>
        </p:txBody>
      </p:sp>
      <p:sp>
        <p:nvSpPr>
          <p:cNvPr id="2" name="Tekstvak 1">
            <a:extLst>
              <a:ext uri="{FF2B5EF4-FFF2-40B4-BE49-F238E27FC236}">
                <a16:creationId xmlns:a16="http://schemas.microsoft.com/office/drawing/2014/main" id="{43803C6A-9DAB-47DA-B1A3-1E9C4863B1CE}"/>
              </a:ext>
            </a:extLst>
          </p:cNvPr>
          <p:cNvSpPr txBox="1"/>
          <p:nvPr/>
        </p:nvSpPr>
        <p:spPr>
          <a:xfrm>
            <a:off x="609600" y="2038351"/>
            <a:ext cx="6391275" cy="4525963"/>
          </a:xfrm>
          <a:prstGeom prst="rect">
            <a:avLst/>
          </a:prstGeom>
        </p:spPr>
        <p:txBody>
          <a:bodyPr vert="horz" lIns="91440" tIns="45720" rIns="91440" bIns="45720" rtlCol="0">
            <a:normAutofit/>
          </a:bodyPr>
          <a:lstStyle/>
          <a:p>
            <a:pPr>
              <a:lnSpc>
                <a:spcPct val="90000"/>
              </a:lnSpc>
              <a:spcBef>
                <a:spcPct val="20000"/>
              </a:spcBef>
              <a:buFont typeface="Arial" pitchFamily="34" charset="0"/>
            </a:pPr>
            <a:r>
              <a:rPr lang="nl-NL" sz="2400" dirty="0">
                <a:latin typeface="Arial" pitchFamily="34" charset="0"/>
                <a:cs typeface="Arial" pitchFamily="34" charset="0"/>
              </a:rPr>
              <a:t>Er zijn 2 organisaties die nieuwe vrijwilligers zoeken: ‘t Valleike en de Hall of Fame: </a:t>
            </a:r>
          </a:p>
          <a:p>
            <a:pPr>
              <a:lnSpc>
                <a:spcPct val="90000"/>
              </a:lnSpc>
              <a:spcBef>
                <a:spcPct val="20000"/>
              </a:spcBef>
              <a:buFont typeface="Arial" pitchFamily="34" charset="0"/>
            </a:pPr>
            <a:endParaRPr lang="nl-NL" sz="2400" dirty="0">
              <a:latin typeface="Arial" pitchFamily="34" charset="0"/>
              <a:cs typeface="Arial" pitchFamily="34" charset="0"/>
            </a:endParaRPr>
          </a:p>
          <a:p>
            <a:pPr>
              <a:lnSpc>
                <a:spcPct val="90000"/>
              </a:lnSpc>
              <a:spcBef>
                <a:spcPct val="20000"/>
              </a:spcBef>
              <a:buFont typeface="Arial" pitchFamily="34" charset="0"/>
            </a:pPr>
            <a:r>
              <a:rPr lang="nl-NL" sz="2400" dirty="0">
                <a:latin typeface="Arial" pitchFamily="34" charset="0"/>
                <a:cs typeface="Arial" pitchFamily="34" charset="0"/>
              </a:rPr>
              <a:t>‘t Valleike – kinderboerderij </a:t>
            </a:r>
          </a:p>
          <a:p>
            <a:pPr>
              <a:lnSpc>
                <a:spcPct val="90000"/>
              </a:lnSpc>
              <a:spcBef>
                <a:spcPct val="20000"/>
              </a:spcBef>
              <a:buFont typeface="Arial" pitchFamily="34" charset="0"/>
            </a:pPr>
            <a:r>
              <a:rPr lang="nl-NL" sz="2400" dirty="0">
                <a:latin typeface="Arial" pitchFamily="34" charset="0"/>
                <a:cs typeface="Arial" pitchFamily="34" charset="0"/>
              </a:rPr>
              <a:t>Hall of Fame – cultuur fabriek voor jongeren</a:t>
            </a:r>
          </a:p>
          <a:p>
            <a:pPr>
              <a:lnSpc>
                <a:spcPct val="90000"/>
              </a:lnSpc>
              <a:spcBef>
                <a:spcPct val="20000"/>
              </a:spcBef>
              <a:buFont typeface="Arial" pitchFamily="34" charset="0"/>
            </a:pPr>
            <a:endParaRPr lang="nl-NL" sz="2400" dirty="0">
              <a:latin typeface="Arial" pitchFamily="34" charset="0"/>
              <a:cs typeface="Arial" pitchFamily="34" charset="0"/>
            </a:endParaRPr>
          </a:p>
          <a:p>
            <a:pPr>
              <a:lnSpc>
                <a:spcPct val="90000"/>
              </a:lnSpc>
              <a:spcBef>
                <a:spcPct val="20000"/>
              </a:spcBef>
              <a:buFont typeface="Arial" pitchFamily="34" charset="0"/>
            </a:pPr>
            <a:r>
              <a:rPr lang="nl-NL" sz="2400" dirty="0">
                <a:latin typeface="Arial" pitchFamily="34" charset="0"/>
                <a:cs typeface="Arial" pitchFamily="34" charset="0"/>
              </a:rPr>
              <a:t> </a:t>
            </a:r>
          </a:p>
          <a:p>
            <a:pPr>
              <a:lnSpc>
                <a:spcPct val="90000"/>
              </a:lnSpc>
              <a:spcBef>
                <a:spcPct val="20000"/>
              </a:spcBef>
              <a:buFont typeface="Arial" pitchFamily="34" charset="0"/>
            </a:pPr>
            <a:endParaRPr lang="nl-NL" sz="2400" dirty="0">
              <a:latin typeface="Arial" pitchFamily="34" charset="0"/>
              <a:cs typeface="Arial" pitchFamily="34" charset="0"/>
            </a:endParaRPr>
          </a:p>
        </p:txBody>
      </p:sp>
      <p:pic>
        <p:nvPicPr>
          <p:cNvPr id="3" name="Afbeelding 2">
            <a:extLst>
              <a:ext uri="{FF2B5EF4-FFF2-40B4-BE49-F238E27FC236}">
                <a16:creationId xmlns:a16="http://schemas.microsoft.com/office/drawing/2014/main" id="{4281C9DD-026F-4632-B6A8-C074060DCEBE}"/>
              </a:ext>
            </a:extLst>
          </p:cNvPr>
          <p:cNvPicPr>
            <a:picLocks noChangeAspect="1"/>
          </p:cNvPicPr>
          <p:nvPr/>
        </p:nvPicPr>
        <p:blipFill>
          <a:blip r:embed="rId2"/>
          <a:stretch>
            <a:fillRect/>
          </a:stretch>
        </p:blipFill>
        <p:spPr>
          <a:xfrm>
            <a:off x="7843520" y="1084263"/>
            <a:ext cx="4084320" cy="2705861"/>
          </a:xfrm>
          <a:prstGeom prst="rect">
            <a:avLst/>
          </a:prstGeom>
          <a:noFill/>
        </p:spPr>
      </p:pic>
      <p:pic>
        <p:nvPicPr>
          <p:cNvPr id="1026" name="Picture 2" descr="Welkom bij de Hall Of Fame">
            <a:extLst>
              <a:ext uri="{FF2B5EF4-FFF2-40B4-BE49-F238E27FC236}">
                <a16:creationId xmlns:a16="http://schemas.microsoft.com/office/drawing/2014/main" id="{931DE793-FC64-434A-BB2F-F45497968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8227" y="4572000"/>
            <a:ext cx="3636573" cy="199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10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Voorbereiding van de </a:t>
            </a:r>
            <a:r>
              <a:rPr lang="nl-NL" b="1" dirty="0" err="1"/>
              <a:t>GASTles</a:t>
            </a:r>
            <a:r>
              <a:rPr lang="nl-NL" b="1" dirty="0"/>
              <a:t> </a:t>
            </a:r>
          </a:p>
        </p:txBody>
      </p:sp>
      <p:pic>
        <p:nvPicPr>
          <p:cNvPr id="8" name="Tijdelijke aanduiding voor inhoud 7">
            <a:extLst>
              <a:ext uri="{FF2B5EF4-FFF2-40B4-BE49-F238E27FC236}">
                <a16:creationId xmlns:a16="http://schemas.microsoft.com/office/drawing/2014/main" id="{70FA394D-B5AC-4B93-A59A-1DC4F1F2C039}"/>
              </a:ext>
            </a:extLst>
          </p:cNvPr>
          <p:cNvPicPr>
            <a:picLocks noGrp="1" noChangeAspect="1"/>
          </p:cNvPicPr>
          <p:nvPr>
            <p:ph idx="1"/>
          </p:nvPr>
        </p:nvPicPr>
        <p:blipFill rotWithShape="1">
          <a:blip r:embed="rId2"/>
          <a:srcRect t="16922"/>
          <a:stretch/>
        </p:blipFill>
        <p:spPr>
          <a:xfrm>
            <a:off x="1024128" y="1917996"/>
            <a:ext cx="10040112" cy="46918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9154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75BC27-63D9-4EBC-BCE2-FCDE33E55A09}"/>
              </a:ext>
            </a:extLst>
          </p:cNvPr>
          <p:cNvSpPr>
            <a:spLocks noGrp="1"/>
          </p:cNvSpPr>
          <p:nvPr>
            <p:ph type="title"/>
          </p:nvPr>
        </p:nvSpPr>
        <p:spPr>
          <a:xfrm>
            <a:off x="1024128" y="394716"/>
            <a:ext cx="10920222" cy="1499616"/>
          </a:xfrm>
        </p:spPr>
        <p:txBody>
          <a:bodyPr/>
          <a:lstStyle/>
          <a:p>
            <a:r>
              <a:rPr lang="nl-NL" dirty="0"/>
              <a:t>Uit jaarverslag maatschappelijk verantwoord ondernemen: </a:t>
            </a:r>
          </a:p>
        </p:txBody>
      </p:sp>
      <p:pic>
        <p:nvPicPr>
          <p:cNvPr id="5" name="Tijdelijke aanduiding voor inhoud 4">
            <a:extLst>
              <a:ext uri="{FF2B5EF4-FFF2-40B4-BE49-F238E27FC236}">
                <a16:creationId xmlns:a16="http://schemas.microsoft.com/office/drawing/2014/main" id="{950EB323-A8E5-4879-A7DD-8B45721EF076}"/>
              </a:ext>
            </a:extLst>
          </p:cNvPr>
          <p:cNvPicPr>
            <a:picLocks noGrp="1" noChangeAspect="1"/>
          </p:cNvPicPr>
          <p:nvPr>
            <p:ph idx="1"/>
          </p:nvPr>
        </p:nvPicPr>
        <p:blipFill rotWithShape="1">
          <a:blip r:embed="rId2"/>
          <a:srcRect l="1870" t="16108" r="2400" b="5986"/>
          <a:stretch/>
        </p:blipFill>
        <p:spPr>
          <a:xfrm>
            <a:off x="1247775" y="1743074"/>
            <a:ext cx="10008444" cy="4581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3628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9B6301-3C3B-4827-AD7F-C8618E6315F5}"/>
              </a:ext>
            </a:extLst>
          </p:cNvPr>
          <p:cNvSpPr>
            <a:spLocks noGrp="1"/>
          </p:cNvSpPr>
          <p:nvPr>
            <p:ph type="title"/>
          </p:nvPr>
        </p:nvSpPr>
        <p:spPr>
          <a:xfrm>
            <a:off x="1828800" y="4406900"/>
            <a:ext cx="10363200" cy="1362075"/>
          </a:xfrm>
        </p:spPr>
        <p:txBody>
          <a:bodyPr>
            <a:normAutofit/>
          </a:bodyPr>
          <a:lstStyle/>
          <a:p>
            <a:r>
              <a:rPr lang="nl-NL" sz="3200" dirty="0"/>
              <a:t>Bedankt en tot volgende week dinsdag! </a:t>
            </a:r>
          </a:p>
        </p:txBody>
      </p:sp>
      <p:pic>
        <p:nvPicPr>
          <p:cNvPr id="4" name="Afbeelding 3">
            <a:extLst>
              <a:ext uri="{FF2B5EF4-FFF2-40B4-BE49-F238E27FC236}">
                <a16:creationId xmlns:a16="http://schemas.microsoft.com/office/drawing/2014/main" id="{67EB9C81-D068-452B-8318-66025B428331}"/>
              </a:ext>
            </a:extLst>
          </p:cNvPr>
          <p:cNvPicPr>
            <a:picLocks noChangeAspect="1"/>
          </p:cNvPicPr>
          <p:nvPr/>
        </p:nvPicPr>
        <p:blipFill>
          <a:blip r:embed="rId2"/>
          <a:stretch>
            <a:fillRect/>
          </a:stretch>
        </p:blipFill>
        <p:spPr>
          <a:xfrm>
            <a:off x="1992312" y="1699579"/>
            <a:ext cx="3930968" cy="2615881"/>
          </a:xfrm>
          <a:prstGeom prst="rect">
            <a:avLst/>
          </a:prstGeom>
        </p:spPr>
      </p:pic>
    </p:spTree>
    <p:extLst>
      <p:ext uri="{BB962C8B-B14F-4D97-AF65-F5344CB8AC3E}">
        <p14:creationId xmlns:p14="http://schemas.microsoft.com/office/powerpoint/2010/main" val="62035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C8509D5-FB06-4EB6-B586-961714AACA17}"/>
              </a:ext>
            </a:extLst>
          </p:cNvPr>
          <p:cNvSpPr txBox="1"/>
          <p:nvPr/>
        </p:nvSpPr>
        <p:spPr>
          <a:xfrm>
            <a:off x="3048000" y="3244334"/>
            <a:ext cx="6096000" cy="369332"/>
          </a:xfrm>
          <a:prstGeom prst="rect">
            <a:avLst/>
          </a:prstGeom>
          <a:noFill/>
        </p:spPr>
        <p:txBody>
          <a:bodyPr wrap="square">
            <a:spAutoFit/>
          </a:bodyPr>
          <a:lstStyle/>
          <a:p>
            <a:r>
              <a:rPr lang="nl-NL" dirty="0"/>
              <a:t> </a:t>
            </a:r>
          </a:p>
        </p:txBody>
      </p:sp>
      <p:sp>
        <p:nvSpPr>
          <p:cNvPr id="5" name="Tekstvak 4">
            <a:extLst>
              <a:ext uri="{FF2B5EF4-FFF2-40B4-BE49-F238E27FC236}">
                <a16:creationId xmlns:a16="http://schemas.microsoft.com/office/drawing/2014/main" id="{4C120F64-E46B-4828-B137-E385209C39B0}"/>
              </a:ext>
            </a:extLst>
          </p:cNvPr>
          <p:cNvSpPr txBox="1"/>
          <p:nvPr/>
        </p:nvSpPr>
        <p:spPr>
          <a:xfrm>
            <a:off x="3048000" y="3244334"/>
            <a:ext cx="6096000" cy="369332"/>
          </a:xfrm>
          <a:prstGeom prst="rect">
            <a:avLst/>
          </a:prstGeom>
          <a:noFill/>
        </p:spPr>
        <p:txBody>
          <a:bodyPr wrap="square">
            <a:spAutoFit/>
          </a:bodyPr>
          <a:lstStyle/>
          <a:p>
            <a:r>
              <a:rPr lang="nl-NL" b="0" i="0" dirty="0">
                <a:solidFill>
                  <a:srgbClr val="000000"/>
                </a:solidFill>
                <a:effectLst/>
                <a:latin typeface="Times New Roman" panose="02020603050405020304" pitchFamily="18" charset="0"/>
              </a:rPr>
              <a:t> </a:t>
            </a:r>
            <a:endParaRPr lang="nl-NL" dirty="0"/>
          </a:p>
        </p:txBody>
      </p:sp>
      <p:sp>
        <p:nvSpPr>
          <p:cNvPr id="7" name="Tekstvak 6">
            <a:extLst>
              <a:ext uri="{FF2B5EF4-FFF2-40B4-BE49-F238E27FC236}">
                <a16:creationId xmlns:a16="http://schemas.microsoft.com/office/drawing/2014/main" id="{FF020F6F-D36B-4415-86BB-B00514515F47}"/>
              </a:ext>
            </a:extLst>
          </p:cNvPr>
          <p:cNvSpPr txBox="1"/>
          <p:nvPr/>
        </p:nvSpPr>
        <p:spPr>
          <a:xfrm>
            <a:off x="1457325" y="2150239"/>
            <a:ext cx="8439150" cy="4401205"/>
          </a:xfrm>
          <a:prstGeom prst="rect">
            <a:avLst/>
          </a:prstGeom>
          <a:noFill/>
          <a:ln w="38100">
            <a:solidFill>
              <a:srgbClr val="0070C0"/>
            </a:solidFill>
          </a:ln>
        </p:spPr>
        <p:txBody>
          <a:bodyPr wrap="square">
            <a:spAutoFit/>
          </a:bodyPr>
          <a:lstStyle/>
          <a:p>
            <a:pPr algn="l" rtl="0" fontAlgn="base"/>
            <a:r>
              <a:rPr lang="nl-NL" sz="2800" b="0" i="0" u="none" strike="noStrike" dirty="0">
                <a:solidFill>
                  <a:srgbClr val="000000"/>
                </a:solidFill>
                <a:effectLst/>
                <a:latin typeface="Calibri" panose="020F0502020204030204" pitchFamily="34" charset="0"/>
              </a:rPr>
              <a:t>1. Werk is leuk om te doen</a:t>
            </a:r>
            <a:r>
              <a:rPr lang="en-US" sz="2800" b="0" i="0" dirty="0">
                <a:solidFill>
                  <a:srgbClr val="000000"/>
                </a:solidFill>
                <a:effectLst/>
                <a:latin typeface="Calibri" panose="020F0502020204030204" pitchFamily="34" charset="0"/>
              </a:rPr>
              <a:t>​</a:t>
            </a:r>
            <a:endParaRPr lang="en-US" sz="2800" b="0" i="0" dirty="0">
              <a:solidFill>
                <a:srgbClr val="000000"/>
              </a:solidFill>
              <a:effectLst/>
              <a:latin typeface="Segoe UI" panose="020B0502040204020203" pitchFamily="34" charset="0"/>
            </a:endParaRPr>
          </a:p>
          <a:p>
            <a:pPr algn="l" rtl="0" fontAlgn="base"/>
            <a:r>
              <a:rPr lang="nl-NL" sz="2800" b="0" i="0" u="none" strike="noStrike" dirty="0">
                <a:solidFill>
                  <a:srgbClr val="000000"/>
                </a:solidFill>
                <a:effectLst/>
                <a:latin typeface="Calibri" panose="020F0502020204030204" pitchFamily="34" charset="0"/>
              </a:rPr>
              <a:t>2. Iets voor anderen kunnen betekenen</a:t>
            </a:r>
            <a:r>
              <a:rPr lang="en-US" sz="2800" b="0" i="0" dirty="0">
                <a:solidFill>
                  <a:srgbClr val="000000"/>
                </a:solidFill>
                <a:effectLst/>
                <a:latin typeface="Calibri" panose="020F0502020204030204" pitchFamily="34" charset="0"/>
              </a:rPr>
              <a:t>​</a:t>
            </a:r>
            <a:endParaRPr lang="en-US" sz="2800" b="0" i="0" dirty="0">
              <a:solidFill>
                <a:srgbClr val="000000"/>
              </a:solidFill>
              <a:effectLst/>
              <a:latin typeface="Segoe UI" panose="020B0502040204020203" pitchFamily="34" charset="0"/>
            </a:endParaRPr>
          </a:p>
          <a:p>
            <a:pPr algn="l" rtl="0" fontAlgn="base"/>
            <a:r>
              <a:rPr lang="nl-NL" sz="2800" b="0" i="0" u="none" strike="noStrike" dirty="0">
                <a:solidFill>
                  <a:srgbClr val="000000"/>
                </a:solidFill>
                <a:effectLst/>
                <a:latin typeface="Calibri" panose="020F0502020204030204" pitchFamily="34" charset="0"/>
              </a:rPr>
              <a:t>3. Iets leren</a:t>
            </a:r>
            <a:r>
              <a:rPr lang="en-US" sz="2800" b="0" i="0" dirty="0">
                <a:solidFill>
                  <a:srgbClr val="000000"/>
                </a:solidFill>
                <a:effectLst/>
                <a:latin typeface="Calibri" panose="020F0502020204030204" pitchFamily="34" charset="0"/>
              </a:rPr>
              <a:t>​</a:t>
            </a:r>
            <a:endParaRPr lang="en-US" sz="2800" b="0" i="0" dirty="0">
              <a:solidFill>
                <a:srgbClr val="000000"/>
              </a:solidFill>
              <a:effectLst/>
              <a:latin typeface="Segoe UI" panose="020B0502040204020203" pitchFamily="34" charset="0"/>
            </a:endParaRPr>
          </a:p>
          <a:p>
            <a:pPr algn="l" rtl="0" fontAlgn="base"/>
            <a:r>
              <a:rPr lang="nl-NL" sz="2800" b="0" i="0" u="none" strike="noStrike" dirty="0">
                <a:solidFill>
                  <a:srgbClr val="000000"/>
                </a:solidFill>
                <a:effectLst/>
                <a:latin typeface="Calibri" panose="020F0502020204030204" pitchFamily="34" charset="0"/>
              </a:rPr>
              <a:t>4. Mezelf nuttig maken</a:t>
            </a:r>
            <a:r>
              <a:rPr lang="en-US" sz="2800" b="0" i="0" dirty="0">
                <a:solidFill>
                  <a:srgbClr val="000000"/>
                </a:solidFill>
                <a:effectLst/>
                <a:latin typeface="Calibri" panose="020F0502020204030204" pitchFamily="34" charset="0"/>
              </a:rPr>
              <a:t>​</a:t>
            </a:r>
            <a:endParaRPr lang="en-US" sz="2800" b="0" i="0" dirty="0">
              <a:solidFill>
                <a:srgbClr val="000000"/>
              </a:solidFill>
              <a:effectLst/>
              <a:latin typeface="Segoe UI" panose="020B0502040204020203" pitchFamily="34" charset="0"/>
            </a:endParaRPr>
          </a:p>
          <a:p>
            <a:pPr algn="l" rtl="0" fontAlgn="base"/>
            <a:r>
              <a:rPr lang="nl-NL" sz="2800" b="0" i="0" u="none" strike="noStrike" dirty="0">
                <a:solidFill>
                  <a:srgbClr val="000000"/>
                </a:solidFill>
                <a:effectLst/>
                <a:latin typeface="Calibri" panose="020F0502020204030204" pitchFamily="34" charset="0"/>
              </a:rPr>
              <a:t>5. Mijn kennis en vaardigheden inzetten</a:t>
            </a:r>
            <a:r>
              <a:rPr lang="en-US" sz="2800" b="0" i="0" dirty="0">
                <a:solidFill>
                  <a:srgbClr val="000000"/>
                </a:solidFill>
                <a:effectLst/>
                <a:latin typeface="Calibri" panose="020F0502020204030204" pitchFamily="34" charset="0"/>
              </a:rPr>
              <a:t>​</a:t>
            </a:r>
            <a:endParaRPr lang="en-US" sz="2800" b="0" i="0" dirty="0">
              <a:solidFill>
                <a:srgbClr val="000000"/>
              </a:solidFill>
              <a:effectLst/>
              <a:latin typeface="Segoe UI" panose="020B0502040204020203" pitchFamily="34" charset="0"/>
            </a:endParaRPr>
          </a:p>
          <a:p>
            <a:pPr algn="l" rtl="0" fontAlgn="base"/>
            <a:r>
              <a:rPr lang="nl-NL" sz="2800" b="0" i="0" u="none" strike="noStrike" dirty="0">
                <a:solidFill>
                  <a:srgbClr val="000000"/>
                </a:solidFill>
                <a:effectLst/>
                <a:latin typeface="Calibri" panose="020F0502020204030204" pitchFamily="34" charset="0"/>
              </a:rPr>
              <a:t>6. Me ergens bij betrokken voelen</a:t>
            </a:r>
            <a:r>
              <a:rPr lang="en-US" sz="2800" b="0" i="0" dirty="0">
                <a:solidFill>
                  <a:srgbClr val="000000"/>
                </a:solidFill>
                <a:effectLst/>
                <a:latin typeface="Calibri" panose="020F0502020204030204" pitchFamily="34" charset="0"/>
              </a:rPr>
              <a:t>​</a:t>
            </a:r>
            <a:endParaRPr lang="en-US" sz="2800" b="0" i="0" dirty="0">
              <a:solidFill>
                <a:srgbClr val="000000"/>
              </a:solidFill>
              <a:effectLst/>
              <a:latin typeface="Segoe UI" panose="020B0502040204020203" pitchFamily="34" charset="0"/>
            </a:endParaRPr>
          </a:p>
          <a:p>
            <a:pPr algn="l" rtl="0" fontAlgn="base"/>
            <a:r>
              <a:rPr lang="nl-NL" sz="2800" b="0" i="0" u="none" strike="noStrike" dirty="0">
                <a:solidFill>
                  <a:srgbClr val="000000"/>
                </a:solidFill>
                <a:effectLst/>
                <a:latin typeface="Calibri" panose="020F0502020204030204" pitchFamily="34" charset="0"/>
              </a:rPr>
              <a:t>7. Je hoort je in te zetten voor de samenleving</a:t>
            </a:r>
            <a:r>
              <a:rPr lang="en-US" sz="2800" b="0" i="0" dirty="0">
                <a:solidFill>
                  <a:srgbClr val="000000"/>
                </a:solidFill>
                <a:effectLst/>
                <a:latin typeface="Calibri" panose="020F0502020204030204" pitchFamily="34" charset="0"/>
              </a:rPr>
              <a:t>​</a:t>
            </a:r>
            <a:endParaRPr lang="en-US" sz="2800" b="0" i="0" dirty="0">
              <a:solidFill>
                <a:srgbClr val="000000"/>
              </a:solidFill>
              <a:effectLst/>
              <a:latin typeface="Segoe UI" panose="020B0502040204020203" pitchFamily="34" charset="0"/>
            </a:endParaRPr>
          </a:p>
          <a:p>
            <a:pPr algn="l" rtl="0" fontAlgn="base"/>
            <a:r>
              <a:rPr lang="nl-NL" sz="2800" b="0" i="0" u="none" strike="noStrike" dirty="0">
                <a:solidFill>
                  <a:srgbClr val="000000"/>
                </a:solidFill>
                <a:effectLst/>
                <a:latin typeface="Calibri" panose="020F0502020204030204" pitchFamily="34" charset="0"/>
              </a:rPr>
              <a:t>8. Het geeft afwisseling in mijn leven</a:t>
            </a:r>
            <a:r>
              <a:rPr lang="en-US" sz="2800" b="0" i="0" dirty="0">
                <a:solidFill>
                  <a:srgbClr val="000000"/>
                </a:solidFill>
                <a:effectLst/>
                <a:latin typeface="Calibri" panose="020F0502020204030204" pitchFamily="34" charset="0"/>
              </a:rPr>
              <a:t>​</a:t>
            </a:r>
            <a:endParaRPr lang="en-US" sz="2800" b="0" i="0" dirty="0">
              <a:solidFill>
                <a:srgbClr val="000000"/>
              </a:solidFill>
              <a:effectLst/>
              <a:latin typeface="Segoe UI" panose="020B0502040204020203" pitchFamily="34" charset="0"/>
            </a:endParaRPr>
          </a:p>
          <a:p>
            <a:pPr algn="l" rtl="0" fontAlgn="base"/>
            <a:r>
              <a:rPr lang="nl-NL" sz="2800" b="0" i="0" u="none" strike="noStrike" dirty="0">
                <a:solidFill>
                  <a:srgbClr val="000000"/>
                </a:solidFill>
                <a:effectLst/>
                <a:latin typeface="Calibri" panose="020F0502020204030204" pitchFamily="34" charset="0"/>
              </a:rPr>
              <a:t>9. Hierdoor houd ik mijn hersens fit</a:t>
            </a:r>
            <a:r>
              <a:rPr lang="en-US" sz="2800" b="0" i="0" dirty="0">
                <a:solidFill>
                  <a:srgbClr val="000000"/>
                </a:solidFill>
                <a:effectLst/>
                <a:latin typeface="Calibri" panose="020F0502020204030204" pitchFamily="34" charset="0"/>
              </a:rPr>
              <a:t>​</a:t>
            </a:r>
            <a:endParaRPr lang="en-US" sz="2800" b="0" i="0" dirty="0">
              <a:solidFill>
                <a:srgbClr val="000000"/>
              </a:solidFill>
              <a:effectLst/>
              <a:latin typeface="Segoe UI" panose="020B0502040204020203" pitchFamily="34" charset="0"/>
            </a:endParaRPr>
          </a:p>
          <a:p>
            <a:pPr algn="l" rtl="0" fontAlgn="base"/>
            <a:r>
              <a:rPr lang="nl-NL" sz="2800" b="0" i="0" u="none" strike="noStrike" dirty="0">
                <a:solidFill>
                  <a:srgbClr val="000000"/>
                </a:solidFill>
                <a:effectLst/>
                <a:latin typeface="Calibri" panose="020F0502020204030204" pitchFamily="34" charset="0"/>
              </a:rPr>
              <a:t>10.Ik wil graag bij deze organisatie horen</a:t>
            </a:r>
            <a:endParaRPr lang="en-US" sz="2800" b="0" i="0" dirty="0">
              <a:solidFill>
                <a:srgbClr val="000000"/>
              </a:solidFill>
              <a:effectLst/>
              <a:latin typeface="Segoe UI" panose="020B0502040204020203" pitchFamily="34" charset="0"/>
            </a:endParaRPr>
          </a:p>
        </p:txBody>
      </p:sp>
      <p:sp>
        <p:nvSpPr>
          <p:cNvPr id="9" name="Tekstvak 8">
            <a:extLst>
              <a:ext uri="{FF2B5EF4-FFF2-40B4-BE49-F238E27FC236}">
                <a16:creationId xmlns:a16="http://schemas.microsoft.com/office/drawing/2014/main" id="{CA14AEF1-BA0B-4962-A73B-545B6AC756BC}"/>
              </a:ext>
            </a:extLst>
          </p:cNvPr>
          <p:cNvSpPr txBox="1"/>
          <p:nvPr/>
        </p:nvSpPr>
        <p:spPr>
          <a:xfrm>
            <a:off x="1304925" y="927318"/>
            <a:ext cx="9029700" cy="1077218"/>
          </a:xfrm>
          <a:prstGeom prst="rect">
            <a:avLst/>
          </a:prstGeom>
          <a:noFill/>
        </p:spPr>
        <p:txBody>
          <a:bodyPr wrap="square" rtlCol="0">
            <a:spAutoFit/>
          </a:bodyPr>
          <a:lstStyle/>
          <a:p>
            <a:r>
              <a:rPr lang="nl-NL" sz="3200" dirty="0">
                <a:solidFill>
                  <a:schemeClr val="accent1"/>
                </a:solidFill>
              </a:rPr>
              <a:t>DE 10 BELANGRIJSKTE MOTIVATIES VAN MENSEN OM VRIJWILLIGERSWERK TE DOEN? </a:t>
            </a:r>
          </a:p>
        </p:txBody>
      </p:sp>
    </p:spTree>
    <p:extLst>
      <p:ext uri="{BB962C8B-B14F-4D97-AF65-F5344CB8AC3E}">
        <p14:creationId xmlns:p14="http://schemas.microsoft.com/office/powerpoint/2010/main" val="3549053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CD7481B-4556-470A-9F4D-BAA35DEF2642}"/>
              </a:ext>
            </a:extLst>
          </p:cNvPr>
          <p:cNvSpPr txBox="1"/>
          <p:nvPr/>
        </p:nvSpPr>
        <p:spPr>
          <a:xfrm>
            <a:off x="909638" y="979944"/>
            <a:ext cx="10372724" cy="954107"/>
          </a:xfrm>
          <a:prstGeom prst="rect">
            <a:avLst/>
          </a:prstGeom>
          <a:noFill/>
        </p:spPr>
        <p:txBody>
          <a:bodyPr wrap="square" rtlCol="0">
            <a:spAutoFit/>
          </a:bodyPr>
          <a:lstStyle/>
          <a:p>
            <a:r>
              <a:rPr lang="nl-NL" sz="2800" dirty="0">
                <a:solidFill>
                  <a:schemeClr val="accent3"/>
                </a:solidFill>
              </a:rPr>
              <a:t>Hou bij je WERVINGSPLAN, DE MIDDELEN, TEKSTEN EN KANALEN rekening met het type vrijwilliger dat je nodig hebt:  </a:t>
            </a:r>
          </a:p>
        </p:txBody>
      </p:sp>
      <p:sp>
        <p:nvSpPr>
          <p:cNvPr id="7" name="Tekstvak 6">
            <a:extLst>
              <a:ext uri="{FF2B5EF4-FFF2-40B4-BE49-F238E27FC236}">
                <a16:creationId xmlns:a16="http://schemas.microsoft.com/office/drawing/2014/main" id="{BF74193A-8E94-4255-8389-81BB145C41BD}"/>
              </a:ext>
            </a:extLst>
          </p:cNvPr>
          <p:cNvSpPr txBox="1"/>
          <p:nvPr/>
        </p:nvSpPr>
        <p:spPr>
          <a:xfrm>
            <a:off x="3462336" y="2062401"/>
            <a:ext cx="5029201" cy="3108543"/>
          </a:xfrm>
          <a:prstGeom prst="rect">
            <a:avLst/>
          </a:prstGeom>
          <a:solidFill>
            <a:schemeClr val="accent3">
              <a:lumMod val="20000"/>
              <a:lumOff val="80000"/>
            </a:schemeClr>
          </a:solidFill>
        </p:spPr>
        <p:txBody>
          <a:bodyPr wrap="square">
            <a:spAutoFit/>
          </a:bodyPr>
          <a:lstStyle/>
          <a:p>
            <a:r>
              <a:rPr lang="nl-NL" sz="2800" dirty="0"/>
              <a:t>Traditionele vrijwilliger​</a:t>
            </a:r>
          </a:p>
          <a:p>
            <a:endParaRPr lang="nl-NL" sz="2800" dirty="0"/>
          </a:p>
          <a:p>
            <a:endParaRPr lang="nl-NL" sz="2800" dirty="0"/>
          </a:p>
          <a:p>
            <a:r>
              <a:rPr lang="nl-NL" sz="2800" dirty="0"/>
              <a:t>Episodische vrijwilliger​</a:t>
            </a:r>
          </a:p>
          <a:p>
            <a:endParaRPr lang="nl-NL" sz="2800" dirty="0"/>
          </a:p>
          <a:p>
            <a:endParaRPr lang="nl-NL" sz="2800" dirty="0"/>
          </a:p>
          <a:p>
            <a:r>
              <a:rPr lang="nl-NL" sz="2800" dirty="0"/>
              <a:t>Geleide vrijwilliger ​</a:t>
            </a:r>
          </a:p>
        </p:txBody>
      </p:sp>
    </p:spTree>
    <p:extLst>
      <p:ext uri="{BB962C8B-B14F-4D97-AF65-F5344CB8AC3E}">
        <p14:creationId xmlns:p14="http://schemas.microsoft.com/office/powerpoint/2010/main" val="3514665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46B55676-C29A-4781-B254-DCF662B12928}"/>
              </a:ext>
            </a:extLst>
          </p:cNvPr>
          <p:cNvSpPr txBox="1"/>
          <p:nvPr/>
        </p:nvSpPr>
        <p:spPr>
          <a:xfrm>
            <a:off x="1381125" y="981075"/>
            <a:ext cx="10106025" cy="954107"/>
          </a:xfrm>
          <a:prstGeom prst="rect">
            <a:avLst/>
          </a:prstGeom>
          <a:noFill/>
        </p:spPr>
        <p:txBody>
          <a:bodyPr wrap="square" rtlCol="0">
            <a:spAutoFit/>
          </a:bodyPr>
          <a:lstStyle/>
          <a:p>
            <a:r>
              <a:rPr lang="nl-NL" sz="2800" dirty="0">
                <a:solidFill>
                  <a:schemeClr val="accent6"/>
                </a:solidFill>
              </a:rPr>
              <a:t>CHECK DE NOTITIE OP WIKI VAN LES 4 MET 12 TIPS OVER HET WERVEN VAN VRIJWILLIGERS: </a:t>
            </a:r>
          </a:p>
        </p:txBody>
      </p:sp>
      <p:sp>
        <p:nvSpPr>
          <p:cNvPr id="8" name="Tekstvak 7">
            <a:extLst>
              <a:ext uri="{FF2B5EF4-FFF2-40B4-BE49-F238E27FC236}">
                <a16:creationId xmlns:a16="http://schemas.microsoft.com/office/drawing/2014/main" id="{6EA3A2BE-4ED8-4410-92BE-F76F50333A9C}"/>
              </a:ext>
            </a:extLst>
          </p:cNvPr>
          <p:cNvSpPr txBox="1"/>
          <p:nvPr/>
        </p:nvSpPr>
        <p:spPr>
          <a:xfrm>
            <a:off x="1381124" y="2105710"/>
            <a:ext cx="10334625" cy="2616101"/>
          </a:xfrm>
          <a:prstGeom prst="rect">
            <a:avLst/>
          </a:prstGeom>
          <a:noFill/>
        </p:spPr>
        <p:txBody>
          <a:bodyPr wrap="square">
            <a:spAutoFit/>
          </a:bodyPr>
          <a:lstStyle/>
          <a:p>
            <a:r>
              <a:rPr lang="nl-NL" sz="3200" dirty="0"/>
              <a:t>Iedere groepstafel krijgt 2 tips uit deze notitie: </a:t>
            </a:r>
          </a:p>
          <a:p>
            <a:r>
              <a:rPr lang="nl-NL" sz="3200" dirty="0"/>
              <a:t>1. Lees ze goed door </a:t>
            </a:r>
          </a:p>
          <a:p>
            <a:r>
              <a:rPr lang="nl-NL" sz="3200" dirty="0"/>
              <a:t>2. Maak een samenvatting</a:t>
            </a:r>
          </a:p>
          <a:p>
            <a:r>
              <a:rPr lang="nl-NL" sz="3200" dirty="0"/>
              <a:t>3. Presenteer die over 10 minuten aan de rest van de klas</a:t>
            </a:r>
            <a:r>
              <a:rPr lang="nl-NL" dirty="0"/>
              <a:t>. </a:t>
            </a:r>
          </a:p>
          <a:p>
            <a:endParaRPr lang="nl-NL" dirty="0"/>
          </a:p>
          <a:p>
            <a:endParaRPr lang="nl-NL" dirty="0"/>
          </a:p>
        </p:txBody>
      </p:sp>
    </p:spTree>
    <p:extLst>
      <p:ext uri="{BB962C8B-B14F-4D97-AF65-F5344CB8AC3E}">
        <p14:creationId xmlns:p14="http://schemas.microsoft.com/office/powerpoint/2010/main" val="355092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1D62D-0943-433A-B042-11C61B4A5EA6}"/>
              </a:ext>
            </a:extLst>
          </p:cNvPr>
          <p:cNvSpPr>
            <a:spLocks noGrp="1"/>
          </p:cNvSpPr>
          <p:nvPr>
            <p:ph type="ctrTitle"/>
          </p:nvPr>
        </p:nvSpPr>
        <p:spPr/>
        <p:txBody>
          <a:bodyPr>
            <a:normAutofit/>
          </a:bodyPr>
          <a:lstStyle/>
          <a:p>
            <a:r>
              <a:rPr lang="nl-NL" sz="3200" dirty="0"/>
              <a:t>Deel 2 van de les: MVO en voorbereiding op de gastles van volgende week. </a:t>
            </a:r>
            <a:endParaRPr lang="nl-NL" sz="5400" dirty="0"/>
          </a:p>
        </p:txBody>
      </p:sp>
      <p:sp>
        <p:nvSpPr>
          <p:cNvPr id="3" name="Ondertitel 2">
            <a:extLst>
              <a:ext uri="{FF2B5EF4-FFF2-40B4-BE49-F238E27FC236}">
                <a16:creationId xmlns:a16="http://schemas.microsoft.com/office/drawing/2014/main" id="{ECAFB6DB-D956-42C4-BDFD-08C56F2A9C4C}"/>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1380143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B80F65-9899-43F6-B3BA-C14E41042C9F}"/>
              </a:ext>
            </a:extLst>
          </p:cNvPr>
          <p:cNvSpPr txBox="1">
            <a:spLocks noGrp="1"/>
          </p:cNvSpPr>
          <p:nvPr>
            <p:ph type="title"/>
          </p:nvPr>
        </p:nvSpPr>
        <p:spPr>
          <a:xfrm>
            <a:off x="1023938" y="585788"/>
            <a:ext cx="9720262" cy="1498600"/>
          </a:xfrm>
          <a:prstGeom prst="rect">
            <a:avLst/>
          </a:prstGeom>
        </p:spPr>
        <p:txBody>
          <a:bodyPr rtlCol="0">
            <a:normAutofit/>
          </a:bodyPr>
          <a:lstStyle/>
          <a:p>
            <a:r>
              <a:rPr lang="nl-NL" b="1" dirty="0"/>
              <a:t>Non-profit</a:t>
            </a:r>
          </a:p>
        </p:txBody>
      </p:sp>
      <p:pic>
        <p:nvPicPr>
          <p:cNvPr id="5" name="Tijdelijke aanduiding voor inhoud 4">
            <a:extLst>
              <a:ext uri="{FF2B5EF4-FFF2-40B4-BE49-F238E27FC236}">
                <a16:creationId xmlns:a16="http://schemas.microsoft.com/office/drawing/2014/main" id="{0650EC65-DF4E-46E3-92A5-454CAF160A5D}"/>
              </a:ext>
            </a:extLst>
          </p:cNvPr>
          <p:cNvPicPr>
            <a:picLocks noChangeAspect="1"/>
          </p:cNvPicPr>
          <p:nvPr/>
        </p:nvPicPr>
        <p:blipFill>
          <a:blip r:embed="rId2"/>
          <a:stretch>
            <a:fillRect/>
          </a:stretch>
        </p:blipFill>
        <p:spPr>
          <a:xfrm>
            <a:off x="1304784" y="1678168"/>
            <a:ext cx="2711378" cy="1902011"/>
          </a:xfrm>
          <a:prstGeom prst="rect">
            <a:avLst/>
          </a:prstGeom>
        </p:spPr>
      </p:pic>
      <p:sp>
        <p:nvSpPr>
          <p:cNvPr id="8" name="Tekstvak 7">
            <a:extLst>
              <a:ext uri="{FF2B5EF4-FFF2-40B4-BE49-F238E27FC236}">
                <a16:creationId xmlns:a16="http://schemas.microsoft.com/office/drawing/2014/main" id="{39A41E6F-3AC8-41F3-BC29-EF27252108BD}"/>
              </a:ext>
            </a:extLst>
          </p:cNvPr>
          <p:cNvSpPr txBox="1"/>
          <p:nvPr/>
        </p:nvSpPr>
        <p:spPr>
          <a:xfrm>
            <a:off x="4838280" y="917127"/>
            <a:ext cx="7048920" cy="5693866"/>
          </a:xfrm>
          <a:prstGeom prst="rect">
            <a:avLst/>
          </a:prstGeom>
          <a:noFill/>
        </p:spPr>
        <p:txBody>
          <a:bodyPr wrap="square">
            <a:spAutoFit/>
          </a:bodyPr>
          <a:lstStyle/>
          <a:p>
            <a:r>
              <a:rPr lang="nl-NL" sz="2800" dirty="0">
                <a:solidFill>
                  <a:schemeClr val="accent2"/>
                </a:solidFill>
              </a:rPr>
              <a:t>Non-profit wil zeggen dat er geen winstoogmerk is. Een non-profitorganisatie heeft niet als doel winst te maken en mag juridisch ook geen winst maken. Toch kan het zijn dat degenen die gebruikmaken van de diensten van een non-profitorganisatie daarvoor moeten betalen. De doelstelling van een non-profitorganisatie is de ondersteuning van private of publieke aangelegenheden voor niet-commerciële, vaak maatschappelijke doeleinden. Dit kan gaan over een grote variatie aan zaken, zoals kunst, educatie, politiek, onderzoek of ontwikkelingshulp. </a:t>
            </a:r>
          </a:p>
        </p:txBody>
      </p:sp>
      <p:sp>
        <p:nvSpPr>
          <p:cNvPr id="10" name="Tekstvak 9">
            <a:extLst>
              <a:ext uri="{FF2B5EF4-FFF2-40B4-BE49-F238E27FC236}">
                <a16:creationId xmlns:a16="http://schemas.microsoft.com/office/drawing/2014/main" id="{DCDAAF66-7F8D-4812-A104-9BA1ACF2506C}"/>
              </a:ext>
            </a:extLst>
          </p:cNvPr>
          <p:cNvSpPr txBox="1"/>
          <p:nvPr/>
        </p:nvSpPr>
        <p:spPr>
          <a:xfrm>
            <a:off x="1534900" y="3748671"/>
            <a:ext cx="2481262" cy="2862322"/>
          </a:xfrm>
          <a:prstGeom prst="rect">
            <a:avLst/>
          </a:prstGeom>
          <a:noFill/>
        </p:spPr>
        <p:txBody>
          <a:bodyPr wrap="square">
            <a:spAutoFit/>
          </a:bodyPr>
          <a:lstStyle/>
          <a:p>
            <a:pPr algn="r"/>
            <a:r>
              <a:rPr lang="nl-NL" dirty="0"/>
              <a:t>Rode Kruis Nederland </a:t>
            </a:r>
          </a:p>
          <a:p>
            <a:pPr algn="r"/>
            <a:r>
              <a:rPr lang="nl-NL" dirty="0"/>
              <a:t>Natuurmonumenten </a:t>
            </a:r>
          </a:p>
          <a:p>
            <a:pPr algn="r"/>
            <a:r>
              <a:rPr lang="nl-NL" dirty="0"/>
              <a:t>Unicef </a:t>
            </a:r>
          </a:p>
          <a:p>
            <a:pPr algn="r"/>
            <a:r>
              <a:rPr lang="nl-NL" dirty="0"/>
              <a:t>KWF Kankerbestrijding</a:t>
            </a:r>
          </a:p>
          <a:p>
            <a:pPr algn="r"/>
            <a:r>
              <a:rPr lang="nl-NL" dirty="0"/>
              <a:t>Greenpeace</a:t>
            </a:r>
          </a:p>
          <a:p>
            <a:pPr algn="r"/>
            <a:r>
              <a:rPr lang="nl-NL" dirty="0"/>
              <a:t>Hartstichting</a:t>
            </a:r>
          </a:p>
          <a:p>
            <a:pPr algn="r"/>
            <a:r>
              <a:rPr lang="nl-NL" dirty="0" err="1"/>
              <a:t>CliniClowns</a:t>
            </a:r>
            <a:r>
              <a:rPr lang="nl-NL" dirty="0"/>
              <a:t> </a:t>
            </a:r>
          </a:p>
          <a:p>
            <a:pPr algn="r"/>
            <a:r>
              <a:rPr lang="nl-NL" dirty="0"/>
              <a:t>War Child</a:t>
            </a:r>
          </a:p>
          <a:p>
            <a:pPr algn="r"/>
            <a:r>
              <a:rPr lang="nl-NL" dirty="0"/>
              <a:t>Dierenbescherming</a:t>
            </a:r>
          </a:p>
          <a:p>
            <a:pPr algn="r"/>
            <a:r>
              <a:rPr lang="nl-NL" dirty="0"/>
              <a:t>Wereld Natuur Fonds</a:t>
            </a:r>
          </a:p>
        </p:txBody>
      </p:sp>
    </p:spTree>
    <p:extLst>
      <p:ext uri="{BB962C8B-B14F-4D97-AF65-F5344CB8AC3E}">
        <p14:creationId xmlns:p14="http://schemas.microsoft.com/office/powerpoint/2010/main" val="4116357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92381-7E6A-4B9C-BF62-C51DD54334B4}"/>
              </a:ext>
            </a:extLst>
          </p:cNvPr>
          <p:cNvSpPr>
            <a:spLocks noGrp="1"/>
          </p:cNvSpPr>
          <p:nvPr>
            <p:ph type="title"/>
          </p:nvPr>
        </p:nvSpPr>
        <p:spPr>
          <a:xfrm>
            <a:off x="1024128" y="585216"/>
            <a:ext cx="3133581" cy="1499616"/>
          </a:xfrm>
        </p:spPr>
        <p:txBody>
          <a:bodyPr>
            <a:normAutofit/>
          </a:bodyPr>
          <a:lstStyle/>
          <a:p>
            <a:r>
              <a:rPr lang="nl-NL" sz="4000" b="1" dirty="0"/>
              <a:t>Not-for-profit</a:t>
            </a:r>
          </a:p>
        </p:txBody>
      </p:sp>
      <p:sp>
        <p:nvSpPr>
          <p:cNvPr id="3" name="Tijdelijke aanduiding voor inhoud 2">
            <a:extLst>
              <a:ext uri="{FF2B5EF4-FFF2-40B4-BE49-F238E27FC236}">
                <a16:creationId xmlns:a16="http://schemas.microsoft.com/office/drawing/2014/main" id="{D01DEB26-E8A9-4358-A311-B5BF159C2C28}"/>
              </a:ext>
            </a:extLst>
          </p:cNvPr>
          <p:cNvSpPr>
            <a:spLocks noGrp="1"/>
          </p:cNvSpPr>
          <p:nvPr>
            <p:ph idx="1"/>
          </p:nvPr>
        </p:nvSpPr>
        <p:spPr>
          <a:xfrm>
            <a:off x="1024129" y="1940560"/>
            <a:ext cx="3133580" cy="3931920"/>
          </a:xfrm>
        </p:spPr>
        <p:txBody>
          <a:bodyPr>
            <a:normAutofit/>
          </a:bodyPr>
          <a:lstStyle/>
          <a:p>
            <a:r>
              <a:rPr lang="nl-NL" sz="2400" dirty="0">
                <a:solidFill>
                  <a:schemeClr val="accent2"/>
                </a:solidFill>
              </a:rPr>
              <a:t>Dit zijn organisaties die wel winst mogen maken maar die vinden maatschappelijke doelen behalen ook heel belangrijk.  Over het algemeen wordt de winst in de organisatie terug gestopt.</a:t>
            </a:r>
          </a:p>
        </p:txBody>
      </p:sp>
      <p:pic>
        <p:nvPicPr>
          <p:cNvPr id="4" name="Afbeelding 3" descr="Afbeelding met schermafbeelding, computer, monitor, scherm&#10;&#10;Automatisch gegenereerde beschrijving">
            <a:extLst>
              <a:ext uri="{FF2B5EF4-FFF2-40B4-BE49-F238E27FC236}">
                <a16:creationId xmlns:a16="http://schemas.microsoft.com/office/drawing/2014/main" id="{ADFC9BD4-DE44-434E-89B0-61AE86195517}"/>
              </a:ext>
            </a:extLst>
          </p:cNvPr>
          <p:cNvPicPr>
            <a:picLocks noChangeAspect="1"/>
          </p:cNvPicPr>
          <p:nvPr/>
        </p:nvPicPr>
        <p:blipFill rotWithShape="1">
          <a:blip r:embed="rId2">
            <a:extLst>
              <a:ext uri="{28A0092B-C50C-407E-A947-70E740481C1C}">
                <a14:useLocalDpi xmlns:a14="http://schemas.microsoft.com/office/drawing/2010/main" val="0"/>
              </a:ext>
            </a:extLst>
          </a:blip>
          <a:srcRect l="47651" t="37778" r="34516" b="37185"/>
          <a:stretch/>
        </p:blipFill>
        <p:spPr>
          <a:xfrm>
            <a:off x="4642342" y="700639"/>
            <a:ext cx="6909577" cy="5456722"/>
          </a:xfrm>
          <a:prstGeom prst="rect">
            <a:avLst/>
          </a:prstGeom>
        </p:spPr>
      </p:pic>
    </p:spTree>
    <p:extLst>
      <p:ext uri="{BB962C8B-B14F-4D97-AF65-F5344CB8AC3E}">
        <p14:creationId xmlns:p14="http://schemas.microsoft.com/office/powerpoint/2010/main" val="399534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Wat is MVO</a:t>
            </a:r>
          </a:p>
        </p:txBody>
      </p:sp>
      <p:sp>
        <p:nvSpPr>
          <p:cNvPr id="3" name="Tijdelijke aanduiding voor inhoud 2"/>
          <p:cNvSpPr>
            <a:spLocks noGrp="1"/>
          </p:cNvSpPr>
          <p:nvPr>
            <p:ph idx="1"/>
          </p:nvPr>
        </p:nvSpPr>
        <p:spPr>
          <a:xfrm>
            <a:off x="1024128" y="1714500"/>
            <a:ext cx="9967722" cy="4023360"/>
          </a:xfrm>
        </p:spPr>
        <p:txBody>
          <a:bodyPr/>
          <a:lstStyle/>
          <a:p>
            <a:r>
              <a:rPr lang="nl-NL" sz="2800" dirty="0">
                <a:solidFill>
                  <a:schemeClr val="accent2"/>
                </a:solidFill>
              </a:rPr>
              <a:t>MVO staat voor maatschappelijk verantwoord ondernemen. MVO gaat over ondernemen: het gaat in eerste instantie over ondernemers en bedrijven, niet over burgers, consumenten of de overheid.</a:t>
            </a:r>
          </a:p>
        </p:txBody>
      </p:sp>
      <p:sp>
        <p:nvSpPr>
          <p:cNvPr id="5" name="Tekstvak 4">
            <a:extLst>
              <a:ext uri="{FF2B5EF4-FFF2-40B4-BE49-F238E27FC236}">
                <a16:creationId xmlns:a16="http://schemas.microsoft.com/office/drawing/2014/main" id="{F0F455CE-C99E-4B0C-92E8-D997BAD66964}"/>
              </a:ext>
            </a:extLst>
          </p:cNvPr>
          <p:cNvSpPr txBox="1"/>
          <p:nvPr/>
        </p:nvSpPr>
        <p:spPr>
          <a:xfrm>
            <a:off x="1024128" y="3726180"/>
            <a:ext cx="10182225" cy="2308324"/>
          </a:xfrm>
          <a:prstGeom prst="rect">
            <a:avLst/>
          </a:prstGeom>
          <a:noFill/>
        </p:spPr>
        <p:txBody>
          <a:bodyPr wrap="square">
            <a:spAutoFit/>
          </a:bodyPr>
          <a:lstStyle/>
          <a:p>
            <a:r>
              <a:rPr lang="nl-NL" sz="2400" dirty="0"/>
              <a:t>Betekent dat bedrijven verantwoordelijkheid (willen) dragen voor maatschappelijke problemen zoals luchtvervuiling, klimaatverandering, arbeidsomstandigheden of vergrijzing. MVO begint met dat bedrijven proberen deze problemen niet groter te maken. Ondernemers die een stap verder gaan, streven ernaar een bijdrage te leveren aan het oplossen van deze problemen. </a:t>
            </a:r>
          </a:p>
          <a:p>
            <a:r>
              <a:rPr lang="nl-NL" sz="2400" dirty="0"/>
              <a:t>Overigens valt daar vaak een goed belegde boterham aan te verdienen.</a:t>
            </a:r>
          </a:p>
        </p:txBody>
      </p:sp>
    </p:spTree>
    <p:extLst>
      <p:ext uri="{BB962C8B-B14F-4D97-AF65-F5344CB8AC3E}">
        <p14:creationId xmlns:p14="http://schemas.microsoft.com/office/powerpoint/2010/main" val="371119820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0A1BBA-DB6F-4CA3-BEC3-C09EB2B3F2F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A599A08-226C-451E-A244-DAFEBDB95664}">
  <ds:schemaRefs>
    <ds:schemaRef ds:uri="http://schemas.microsoft.com/sharepoint/v3/contenttype/forms"/>
  </ds:schemaRefs>
</ds:datastoreItem>
</file>

<file path=customXml/itemProps3.xml><?xml version="1.0" encoding="utf-8"?>
<ds:datastoreItem xmlns:ds="http://schemas.openxmlformats.org/officeDocument/2006/customXml" ds:itemID="{31400699-EE45-4721-A4C9-69ADB91303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TotalTime>
  <Words>1304</Words>
  <Application>Microsoft Office PowerPoint</Application>
  <PresentationFormat>Breedbeeld</PresentationFormat>
  <Paragraphs>120</Paragraphs>
  <Slides>22</Slides>
  <Notes>3</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22</vt:i4>
      </vt:variant>
    </vt:vector>
  </HeadingPairs>
  <TitlesOfParts>
    <vt:vector size="31" baseType="lpstr">
      <vt:lpstr>Arial</vt:lpstr>
      <vt:lpstr>Calibri</vt:lpstr>
      <vt:lpstr>Segoe UI</vt:lpstr>
      <vt:lpstr>Times New Roman</vt:lpstr>
      <vt:lpstr>Tw Cen MT</vt:lpstr>
      <vt:lpstr>Tw Cen MT Condensed</vt:lpstr>
      <vt:lpstr>Wingdings 3</vt:lpstr>
      <vt:lpstr>Helicon thema</vt:lpstr>
      <vt:lpstr>Integraal</vt:lpstr>
      <vt:lpstr>PowerPoint-presentatie</vt:lpstr>
      <vt:lpstr>1. Afronding opdracht:  </vt:lpstr>
      <vt:lpstr>PowerPoint-presentatie</vt:lpstr>
      <vt:lpstr>PowerPoint-presentatie</vt:lpstr>
      <vt:lpstr>PowerPoint-presentatie</vt:lpstr>
      <vt:lpstr>Deel 2 van de les: MVO en voorbereiding op de gastles van volgende week. </vt:lpstr>
      <vt:lpstr>Non-profit</vt:lpstr>
      <vt:lpstr>Not-for-profit</vt:lpstr>
      <vt:lpstr>Wat is MVO</vt:lpstr>
      <vt:lpstr>MVO nederland </vt:lpstr>
      <vt:lpstr>zeven kernthema’s bij MVO: </vt:lpstr>
      <vt:lpstr>MVO en Armoede</vt:lpstr>
      <vt:lpstr>MVO en Armoede</vt:lpstr>
      <vt:lpstr>MVO en Armoede</vt:lpstr>
      <vt:lpstr>MVO en Biodiversiteit</vt:lpstr>
      <vt:lpstr>MVO en Leefbaarheid</vt:lpstr>
      <vt:lpstr>MVO en Diversiteit</vt:lpstr>
      <vt:lpstr>MVO en arbeid:  Volgende week Gastles! </vt:lpstr>
      <vt:lpstr>Voorbereiding van de gastles: </vt:lpstr>
      <vt:lpstr>Voorbereiding van de GASTles </vt:lpstr>
      <vt:lpstr>Uit jaarverslag maatschappelijk verantwoord ondernemen: </vt:lpstr>
      <vt:lpstr>Bedankt en tot volgende week dinsdag!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IBS De wereld en ik Stad en Wijk</dc:title>
  <dc:creator>Pascalle Cup</dc:creator>
  <cp:lastModifiedBy>Pascalle Cup</cp:lastModifiedBy>
  <cp:revision>1</cp:revision>
  <dcterms:created xsi:type="dcterms:W3CDTF">2020-12-07T14:18:40Z</dcterms:created>
  <dcterms:modified xsi:type="dcterms:W3CDTF">2020-12-07T14:29:48Z</dcterms:modified>
</cp:coreProperties>
</file>